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Override1.xml" ContentType="application/vnd.openxmlformats-officedocument.themeOverride+xml"/>
  <Override PartName="/ppt/theme/themeOverride2.xml" ContentType="application/vnd.openxmlformats-officedocument.themeOverride+xml"/>
  <Override PartName="/ppt/theme/themeOverride3.xml" ContentType="application/vnd.openxmlformats-officedocument.themeOverr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22"/>
  </p:notesMasterIdLst>
  <p:sldIdLst>
    <p:sldId id="256" r:id="rId2"/>
    <p:sldId id="261" r:id="rId3"/>
    <p:sldId id="304" r:id="rId4"/>
    <p:sldId id="263" r:id="rId5"/>
    <p:sldId id="272" r:id="rId6"/>
    <p:sldId id="305" r:id="rId7"/>
    <p:sldId id="259" r:id="rId8"/>
    <p:sldId id="313" r:id="rId9"/>
    <p:sldId id="323" r:id="rId10"/>
    <p:sldId id="324" r:id="rId11"/>
    <p:sldId id="325" r:id="rId12"/>
    <p:sldId id="306" r:id="rId13"/>
    <p:sldId id="277" r:id="rId14"/>
    <p:sldId id="307" r:id="rId15"/>
    <p:sldId id="317" r:id="rId16"/>
    <p:sldId id="318" r:id="rId17"/>
    <p:sldId id="319" r:id="rId18"/>
    <p:sldId id="320" r:id="rId19"/>
    <p:sldId id="321" r:id="rId20"/>
    <p:sldId id="284" r:id="rId21"/>
  </p:sldIdLst>
  <p:sldSz cx="9144000" cy="6858000" type="screen4x3"/>
  <p:notesSz cx="6858000" cy="9144000"/>
  <p:defaultTextStyle>
    <a:defPPr>
      <a:defRPr lang="zh-TW"/>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66FF"/>
  </p:clrMru>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14" autoAdjust="0"/>
    <p:restoredTop sz="94660"/>
  </p:normalViewPr>
  <p:slideViewPr>
    <p:cSldViewPr snapToGrid="0" snapToObjects="1">
      <p:cViewPr varScale="1">
        <p:scale>
          <a:sx n="109" d="100"/>
          <a:sy n="109" d="100"/>
        </p:scale>
        <p:origin x="-1686" y="-84"/>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頁首版面配置區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zh-TW" altLang="en-US"/>
          </a:p>
        </p:txBody>
      </p:sp>
      <p:sp>
        <p:nvSpPr>
          <p:cNvPr id="3" name="日期版面配置區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F80AF78-7203-4A7A-A684-CF4E1FA02E66}" type="datetimeFigureOut">
              <a:rPr lang="zh-TW" altLang="en-US" smtClean="0"/>
              <a:t>2022/6/5</a:t>
            </a:fld>
            <a:endParaRPr lang="zh-TW" altLang="en-US"/>
          </a:p>
        </p:txBody>
      </p:sp>
      <p:sp>
        <p:nvSpPr>
          <p:cNvPr id="4" name="投影片圖像版面配置區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zh-TW" altLang="en-US"/>
          </a:p>
        </p:txBody>
      </p:sp>
      <p:sp>
        <p:nvSpPr>
          <p:cNvPr id="5" name="備忘稿版面配置區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6" name="頁尾版面配置區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zh-TW" altLang="en-US"/>
          </a:p>
        </p:txBody>
      </p:sp>
      <p:sp>
        <p:nvSpPr>
          <p:cNvPr id="7" name="投影片編號版面配置區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630A6134-BFE1-4A94-AE32-3077A95DBCF3}" type="slidenum">
              <a:rPr lang="zh-TW" altLang="en-US" smtClean="0"/>
              <a:t>‹#›</a:t>
            </a:fld>
            <a:endParaRPr lang="zh-TW" altLang="en-US"/>
          </a:p>
        </p:txBody>
      </p:sp>
    </p:spTree>
    <p:extLst>
      <p:ext uri="{BB962C8B-B14F-4D97-AF65-F5344CB8AC3E}">
        <p14:creationId xmlns:p14="http://schemas.microsoft.com/office/powerpoint/2010/main" val="405252897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標題投影片">
    <p:spTree>
      <p:nvGrpSpPr>
        <p:cNvPr id="1" name=""/>
        <p:cNvGrpSpPr/>
        <p:nvPr/>
      </p:nvGrpSpPr>
      <p:grpSpPr>
        <a:xfrm>
          <a:off x="0" y="0"/>
          <a:ext cx="0" cy="0"/>
          <a:chOff x="0" y="0"/>
          <a:chExt cx="0" cy="0"/>
        </a:xfrm>
      </p:grpSpPr>
      <p:sp>
        <p:nvSpPr>
          <p:cNvPr id="2" name="標題 1"/>
          <p:cNvSpPr>
            <a:spLocks noGrp="1"/>
          </p:cNvSpPr>
          <p:nvPr>
            <p:ph type="ctrTitle"/>
          </p:nvPr>
        </p:nvSpPr>
        <p:spPr>
          <a:xfrm>
            <a:off x="685800" y="2130425"/>
            <a:ext cx="7772400" cy="1470025"/>
          </a:xfrm>
        </p:spPr>
        <p:txBody>
          <a:bodyPr/>
          <a:lstStyle/>
          <a:p>
            <a:r>
              <a:rPr kumimoji="1" lang="zh-TW" altLang="en-US" smtClean="0"/>
              <a:t>按一下以編輯母片標題樣式</a:t>
            </a:r>
            <a:endParaRPr kumimoji="1" lang="zh-TW" altLang="en-US"/>
          </a:p>
        </p:txBody>
      </p:sp>
      <p:sp>
        <p:nvSpPr>
          <p:cNvPr id="3" name="子標題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kumimoji="1" lang="en-US" altLang="zh-TW" smtClean="0"/>
              <a:t> </a:t>
            </a:r>
            <a:r>
              <a:rPr kumimoji="1" lang="zh-TW" altLang="en-US" smtClean="0"/>
              <a:t>按一下以編輯母片子標題樣式</a:t>
            </a:r>
            <a:endParaRPr kumimoji="1" lang="zh-TW" altLang="en-US"/>
          </a:p>
        </p:txBody>
      </p:sp>
      <p:sp>
        <p:nvSpPr>
          <p:cNvPr id="4" name="日期版面配置區 3"/>
          <p:cNvSpPr>
            <a:spLocks noGrp="1"/>
          </p:cNvSpPr>
          <p:nvPr>
            <p:ph type="dt" sz="half" idx="10"/>
          </p:nvPr>
        </p:nvSpPr>
        <p:spPr/>
        <p:txBody>
          <a:bodyPr/>
          <a:lstStyle/>
          <a:p>
            <a:fld id="{EA86000B-F4D9-5643-A5A0-CAD590ADE76D}" type="datetimeFigureOut">
              <a:rPr kumimoji="1" lang="zh-TW" altLang="en-US" smtClean="0"/>
              <a:t>2022/6/5</a:t>
            </a:fld>
            <a:endParaRPr kumimoji="1" lang="zh-TW" altLang="en-US"/>
          </a:p>
        </p:txBody>
      </p:sp>
      <p:sp>
        <p:nvSpPr>
          <p:cNvPr id="5" name="頁尾版面配置區 4"/>
          <p:cNvSpPr>
            <a:spLocks noGrp="1"/>
          </p:cNvSpPr>
          <p:nvPr>
            <p:ph type="ftr" sz="quarter" idx="11"/>
          </p:nvPr>
        </p:nvSpPr>
        <p:spPr/>
        <p:txBody>
          <a:bodyPr/>
          <a:lstStyle/>
          <a:p>
            <a:endParaRPr kumimoji="1" lang="zh-TW" altLang="en-US"/>
          </a:p>
        </p:txBody>
      </p:sp>
      <p:sp>
        <p:nvSpPr>
          <p:cNvPr id="6" name="投影片編號版面配置區 5"/>
          <p:cNvSpPr>
            <a:spLocks noGrp="1"/>
          </p:cNvSpPr>
          <p:nvPr>
            <p:ph type="sldNum" sz="quarter" idx="12"/>
          </p:nvPr>
        </p:nvSpPr>
        <p:spPr/>
        <p:txBody>
          <a:bodyPr/>
          <a:lstStyle/>
          <a:p>
            <a:fld id="{3F276D27-3AB7-B042-A164-5FC7769FD618}" type="slidenum">
              <a:rPr kumimoji="1" lang="zh-TW" altLang="en-US" smtClean="0"/>
              <a:t>‹#›</a:t>
            </a:fld>
            <a:endParaRPr kumimoji="1" lang="zh-TW" altLang="en-US"/>
          </a:p>
        </p:txBody>
      </p:sp>
    </p:spTree>
    <p:extLst>
      <p:ext uri="{BB962C8B-B14F-4D97-AF65-F5344CB8AC3E}">
        <p14:creationId xmlns:p14="http://schemas.microsoft.com/office/powerpoint/2010/main" val="153322890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標題及直排文字">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kumimoji="1" lang="zh-TW" altLang="en-US" smtClean="0"/>
              <a:t>按一下以編輯母片標題樣式</a:t>
            </a:r>
            <a:endParaRPr kumimoji="1" lang="zh-TW" altLang="en-US"/>
          </a:p>
        </p:txBody>
      </p:sp>
      <p:sp>
        <p:nvSpPr>
          <p:cNvPr id="3" name="直排文字版面配置區 2"/>
          <p:cNvSpPr>
            <a:spLocks noGrp="1"/>
          </p:cNvSpPr>
          <p:nvPr>
            <p:ph type="body" orient="vert" idx="1"/>
          </p:nvPr>
        </p:nvSpPr>
        <p:spPr/>
        <p:txBody>
          <a:bodyPr vert="eaVert"/>
          <a:lstStyle/>
          <a:p>
            <a:pPr lvl="0"/>
            <a:r>
              <a:rPr kumimoji="1" lang="zh-TW" altLang="en-US" smtClean="0"/>
              <a:t>按一下以編輯母片文字樣式</a:t>
            </a:r>
          </a:p>
          <a:p>
            <a:pPr lvl="1"/>
            <a:r>
              <a:rPr kumimoji="1" lang="zh-TW" altLang="en-US" smtClean="0"/>
              <a:t>第二層</a:t>
            </a:r>
          </a:p>
          <a:p>
            <a:pPr lvl="2"/>
            <a:r>
              <a:rPr kumimoji="1" lang="zh-TW" altLang="en-US" smtClean="0"/>
              <a:t>第三層</a:t>
            </a:r>
          </a:p>
          <a:p>
            <a:pPr lvl="3"/>
            <a:r>
              <a:rPr kumimoji="1" lang="zh-TW" altLang="en-US" smtClean="0"/>
              <a:t>第四層</a:t>
            </a:r>
          </a:p>
          <a:p>
            <a:pPr lvl="4"/>
            <a:r>
              <a:rPr kumimoji="1" lang="zh-TW" altLang="en-US" smtClean="0"/>
              <a:t>第五層</a:t>
            </a:r>
            <a:endParaRPr kumimoji="1" lang="zh-TW" altLang="en-US"/>
          </a:p>
        </p:txBody>
      </p:sp>
      <p:sp>
        <p:nvSpPr>
          <p:cNvPr id="4" name="日期版面配置區 3"/>
          <p:cNvSpPr>
            <a:spLocks noGrp="1"/>
          </p:cNvSpPr>
          <p:nvPr>
            <p:ph type="dt" sz="half" idx="10"/>
          </p:nvPr>
        </p:nvSpPr>
        <p:spPr/>
        <p:txBody>
          <a:bodyPr/>
          <a:lstStyle/>
          <a:p>
            <a:fld id="{EA86000B-F4D9-5643-A5A0-CAD590ADE76D}" type="datetimeFigureOut">
              <a:rPr kumimoji="1" lang="zh-TW" altLang="en-US" smtClean="0"/>
              <a:t>2022/6/5</a:t>
            </a:fld>
            <a:endParaRPr kumimoji="1" lang="zh-TW" altLang="en-US"/>
          </a:p>
        </p:txBody>
      </p:sp>
      <p:sp>
        <p:nvSpPr>
          <p:cNvPr id="5" name="頁尾版面配置區 4"/>
          <p:cNvSpPr>
            <a:spLocks noGrp="1"/>
          </p:cNvSpPr>
          <p:nvPr>
            <p:ph type="ftr" sz="quarter" idx="11"/>
          </p:nvPr>
        </p:nvSpPr>
        <p:spPr/>
        <p:txBody>
          <a:bodyPr/>
          <a:lstStyle/>
          <a:p>
            <a:endParaRPr kumimoji="1" lang="zh-TW" altLang="en-US"/>
          </a:p>
        </p:txBody>
      </p:sp>
      <p:sp>
        <p:nvSpPr>
          <p:cNvPr id="6" name="投影片編號版面配置區 5"/>
          <p:cNvSpPr>
            <a:spLocks noGrp="1"/>
          </p:cNvSpPr>
          <p:nvPr>
            <p:ph type="sldNum" sz="quarter" idx="12"/>
          </p:nvPr>
        </p:nvSpPr>
        <p:spPr/>
        <p:txBody>
          <a:bodyPr/>
          <a:lstStyle/>
          <a:p>
            <a:fld id="{3F276D27-3AB7-B042-A164-5FC7769FD618}" type="slidenum">
              <a:rPr kumimoji="1" lang="zh-TW" altLang="en-US" smtClean="0"/>
              <a:t>‹#›</a:t>
            </a:fld>
            <a:endParaRPr kumimoji="1" lang="zh-TW" altLang="en-US"/>
          </a:p>
        </p:txBody>
      </p:sp>
    </p:spTree>
    <p:extLst>
      <p:ext uri="{BB962C8B-B14F-4D97-AF65-F5344CB8AC3E}">
        <p14:creationId xmlns:p14="http://schemas.microsoft.com/office/powerpoint/2010/main" val="288962490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直排標題及文字">
    <p:spTree>
      <p:nvGrpSpPr>
        <p:cNvPr id="1" name=""/>
        <p:cNvGrpSpPr/>
        <p:nvPr/>
      </p:nvGrpSpPr>
      <p:grpSpPr>
        <a:xfrm>
          <a:off x="0" y="0"/>
          <a:ext cx="0" cy="0"/>
          <a:chOff x="0" y="0"/>
          <a:chExt cx="0" cy="0"/>
        </a:xfrm>
      </p:grpSpPr>
      <p:sp>
        <p:nvSpPr>
          <p:cNvPr id="2" name="直排標題 1"/>
          <p:cNvSpPr>
            <a:spLocks noGrp="1"/>
          </p:cNvSpPr>
          <p:nvPr>
            <p:ph type="title" orient="vert"/>
          </p:nvPr>
        </p:nvSpPr>
        <p:spPr>
          <a:xfrm>
            <a:off x="6629400" y="274638"/>
            <a:ext cx="2057400" cy="5851525"/>
          </a:xfrm>
        </p:spPr>
        <p:txBody>
          <a:bodyPr vert="eaVert"/>
          <a:lstStyle/>
          <a:p>
            <a:r>
              <a:rPr kumimoji="1" lang="zh-TW" altLang="en-US" smtClean="0"/>
              <a:t>按一下以編輯母片標題樣式</a:t>
            </a:r>
            <a:endParaRPr kumimoji="1" lang="zh-TW" altLang="en-US"/>
          </a:p>
        </p:txBody>
      </p:sp>
      <p:sp>
        <p:nvSpPr>
          <p:cNvPr id="3" name="直排文字版面配置區 2"/>
          <p:cNvSpPr>
            <a:spLocks noGrp="1"/>
          </p:cNvSpPr>
          <p:nvPr>
            <p:ph type="body" orient="vert" idx="1"/>
          </p:nvPr>
        </p:nvSpPr>
        <p:spPr>
          <a:xfrm>
            <a:off x="457200" y="274638"/>
            <a:ext cx="6019800" cy="5851525"/>
          </a:xfrm>
        </p:spPr>
        <p:txBody>
          <a:bodyPr vert="eaVert"/>
          <a:lstStyle/>
          <a:p>
            <a:pPr lvl="0"/>
            <a:r>
              <a:rPr kumimoji="1" lang="zh-TW" altLang="en-US" smtClean="0"/>
              <a:t>按一下以編輯母片文字樣式</a:t>
            </a:r>
          </a:p>
          <a:p>
            <a:pPr lvl="1"/>
            <a:r>
              <a:rPr kumimoji="1" lang="zh-TW" altLang="en-US" smtClean="0"/>
              <a:t>第二層</a:t>
            </a:r>
          </a:p>
          <a:p>
            <a:pPr lvl="2"/>
            <a:r>
              <a:rPr kumimoji="1" lang="zh-TW" altLang="en-US" smtClean="0"/>
              <a:t>第三層</a:t>
            </a:r>
          </a:p>
          <a:p>
            <a:pPr lvl="3"/>
            <a:r>
              <a:rPr kumimoji="1" lang="zh-TW" altLang="en-US" smtClean="0"/>
              <a:t>第四層</a:t>
            </a:r>
          </a:p>
          <a:p>
            <a:pPr lvl="4"/>
            <a:r>
              <a:rPr kumimoji="1" lang="zh-TW" altLang="en-US" smtClean="0"/>
              <a:t>第五層</a:t>
            </a:r>
            <a:endParaRPr kumimoji="1" lang="zh-TW" altLang="en-US"/>
          </a:p>
        </p:txBody>
      </p:sp>
      <p:sp>
        <p:nvSpPr>
          <p:cNvPr id="4" name="日期版面配置區 3"/>
          <p:cNvSpPr>
            <a:spLocks noGrp="1"/>
          </p:cNvSpPr>
          <p:nvPr>
            <p:ph type="dt" sz="half" idx="10"/>
          </p:nvPr>
        </p:nvSpPr>
        <p:spPr/>
        <p:txBody>
          <a:bodyPr/>
          <a:lstStyle/>
          <a:p>
            <a:fld id="{EA86000B-F4D9-5643-A5A0-CAD590ADE76D}" type="datetimeFigureOut">
              <a:rPr kumimoji="1" lang="zh-TW" altLang="en-US" smtClean="0"/>
              <a:t>2022/6/5</a:t>
            </a:fld>
            <a:endParaRPr kumimoji="1" lang="zh-TW" altLang="en-US"/>
          </a:p>
        </p:txBody>
      </p:sp>
      <p:sp>
        <p:nvSpPr>
          <p:cNvPr id="5" name="頁尾版面配置區 4"/>
          <p:cNvSpPr>
            <a:spLocks noGrp="1"/>
          </p:cNvSpPr>
          <p:nvPr>
            <p:ph type="ftr" sz="quarter" idx="11"/>
          </p:nvPr>
        </p:nvSpPr>
        <p:spPr/>
        <p:txBody>
          <a:bodyPr/>
          <a:lstStyle/>
          <a:p>
            <a:endParaRPr kumimoji="1" lang="zh-TW" altLang="en-US"/>
          </a:p>
        </p:txBody>
      </p:sp>
      <p:sp>
        <p:nvSpPr>
          <p:cNvPr id="6" name="投影片編號版面配置區 5"/>
          <p:cNvSpPr>
            <a:spLocks noGrp="1"/>
          </p:cNvSpPr>
          <p:nvPr>
            <p:ph type="sldNum" sz="quarter" idx="12"/>
          </p:nvPr>
        </p:nvSpPr>
        <p:spPr/>
        <p:txBody>
          <a:bodyPr/>
          <a:lstStyle/>
          <a:p>
            <a:fld id="{3F276D27-3AB7-B042-A164-5FC7769FD618}" type="slidenum">
              <a:rPr kumimoji="1" lang="zh-TW" altLang="en-US" smtClean="0"/>
              <a:t>‹#›</a:t>
            </a:fld>
            <a:endParaRPr kumimoji="1" lang="zh-TW" altLang="en-US"/>
          </a:p>
        </p:txBody>
      </p:sp>
    </p:spTree>
    <p:extLst>
      <p:ext uri="{BB962C8B-B14F-4D97-AF65-F5344CB8AC3E}">
        <p14:creationId xmlns:p14="http://schemas.microsoft.com/office/powerpoint/2010/main" val="44107754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標題及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kumimoji="1" lang="zh-TW" altLang="en-US" smtClean="0"/>
              <a:t>按一下以編輯母片標題樣式</a:t>
            </a:r>
            <a:endParaRPr kumimoji="1" lang="zh-TW" altLang="en-US"/>
          </a:p>
        </p:txBody>
      </p:sp>
      <p:sp>
        <p:nvSpPr>
          <p:cNvPr id="3" name="內容版面配置區 2"/>
          <p:cNvSpPr>
            <a:spLocks noGrp="1"/>
          </p:cNvSpPr>
          <p:nvPr>
            <p:ph idx="1"/>
          </p:nvPr>
        </p:nvSpPr>
        <p:spPr/>
        <p:txBody>
          <a:bodyPr/>
          <a:lstStyle/>
          <a:p>
            <a:pPr lvl="0"/>
            <a:r>
              <a:rPr kumimoji="1" lang="zh-TW" altLang="en-US" smtClean="0"/>
              <a:t>按一下以編輯母片文字樣式</a:t>
            </a:r>
          </a:p>
          <a:p>
            <a:pPr lvl="1"/>
            <a:r>
              <a:rPr kumimoji="1" lang="zh-TW" altLang="en-US" smtClean="0"/>
              <a:t>第二層</a:t>
            </a:r>
          </a:p>
          <a:p>
            <a:pPr lvl="2"/>
            <a:r>
              <a:rPr kumimoji="1" lang="zh-TW" altLang="en-US" smtClean="0"/>
              <a:t>第三層</a:t>
            </a:r>
          </a:p>
          <a:p>
            <a:pPr lvl="3"/>
            <a:r>
              <a:rPr kumimoji="1" lang="zh-TW" altLang="en-US" smtClean="0"/>
              <a:t>第四層</a:t>
            </a:r>
          </a:p>
          <a:p>
            <a:pPr lvl="4"/>
            <a:r>
              <a:rPr kumimoji="1" lang="zh-TW" altLang="en-US" smtClean="0"/>
              <a:t>第五層</a:t>
            </a:r>
            <a:endParaRPr kumimoji="1" lang="zh-TW" altLang="en-US"/>
          </a:p>
        </p:txBody>
      </p:sp>
      <p:sp>
        <p:nvSpPr>
          <p:cNvPr id="4" name="日期版面配置區 3"/>
          <p:cNvSpPr>
            <a:spLocks noGrp="1"/>
          </p:cNvSpPr>
          <p:nvPr>
            <p:ph type="dt" sz="half" idx="10"/>
          </p:nvPr>
        </p:nvSpPr>
        <p:spPr/>
        <p:txBody>
          <a:bodyPr/>
          <a:lstStyle/>
          <a:p>
            <a:fld id="{EA86000B-F4D9-5643-A5A0-CAD590ADE76D}" type="datetimeFigureOut">
              <a:rPr kumimoji="1" lang="zh-TW" altLang="en-US" smtClean="0"/>
              <a:t>2022/6/5</a:t>
            </a:fld>
            <a:endParaRPr kumimoji="1" lang="zh-TW" altLang="en-US"/>
          </a:p>
        </p:txBody>
      </p:sp>
      <p:sp>
        <p:nvSpPr>
          <p:cNvPr id="5" name="頁尾版面配置區 4"/>
          <p:cNvSpPr>
            <a:spLocks noGrp="1"/>
          </p:cNvSpPr>
          <p:nvPr>
            <p:ph type="ftr" sz="quarter" idx="11"/>
          </p:nvPr>
        </p:nvSpPr>
        <p:spPr/>
        <p:txBody>
          <a:bodyPr/>
          <a:lstStyle/>
          <a:p>
            <a:endParaRPr kumimoji="1" lang="zh-TW" altLang="en-US"/>
          </a:p>
        </p:txBody>
      </p:sp>
      <p:sp>
        <p:nvSpPr>
          <p:cNvPr id="6" name="投影片編號版面配置區 5"/>
          <p:cNvSpPr>
            <a:spLocks noGrp="1"/>
          </p:cNvSpPr>
          <p:nvPr>
            <p:ph type="sldNum" sz="quarter" idx="12"/>
          </p:nvPr>
        </p:nvSpPr>
        <p:spPr/>
        <p:txBody>
          <a:bodyPr/>
          <a:lstStyle/>
          <a:p>
            <a:fld id="{3F276D27-3AB7-B042-A164-5FC7769FD618}" type="slidenum">
              <a:rPr kumimoji="1" lang="zh-TW" altLang="en-US" smtClean="0"/>
              <a:t>‹#›</a:t>
            </a:fld>
            <a:endParaRPr kumimoji="1" lang="zh-TW" altLang="en-US"/>
          </a:p>
        </p:txBody>
      </p:sp>
    </p:spTree>
    <p:extLst>
      <p:ext uri="{BB962C8B-B14F-4D97-AF65-F5344CB8AC3E}">
        <p14:creationId xmlns:p14="http://schemas.microsoft.com/office/powerpoint/2010/main" val="387862232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區段標頭">
    <p:spTree>
      <p:nvGrpSpPr>
        <p:cNvPr id="1" name=""/>
        <p:cNvGrpSpPr/>
        <p:nvPr/>
      </p:nvGrpSpPr>
      <p:grpSpPr>
        <a:xfrm>
          <a:off x="0" y="0"/>
          <a:ext cx="0" cy="0"/>
          <a:chOff x="0" y="0"/>
          <a:chExt cx="0" cy="0"/>
        </a:xfrm>
      </p:grpSpPr>
      <p:sp>
        <p:nvSpPr>
          <p:cNvPr id="2" name="標題 1"/>
          <p:cNvSpPr>
            <a:spLocks noGrp="1"/>
          </p:cNvSpPr>
          <p:nvPr>
            <p:ph type="title"/>
          </p:nvPr>
        </p:nvSpPr>
        <p:spPr>
          <a:xfrm>
            <a:off x="722313" y="4406900"/>
            <a:ext cx="7772400" cy="1362075"/>
          </a:xfrm>
        </p:spPr>
        <p:txBody>
          <a:bodyPr anchor="t"/>
          <a:lstStyle>
            <a:lvl1pPr algn="l">
              <a:defRPr sz="4000" b="1" cap="all"/>
            </a:lvl1pPr>
          </a:lstStyle>
          <a:p>
            <a:r>
              <a:rPr kumimoji="1" lang="zh-TW" altLang="en-US" smtClean="0"/>
              <a:t>按一下以編輯母片標題樣式</a:t>
            </a:r>
            <a:endParaRPr kumimoji="1" lang="zh-TW" altLang="en-US"/>
          </a:p>
        </p:txBody>
      </p:sp>
      <p:sp>
        <p:nvSpPr>
          <p:cNvPr id="3" name="文字版面配置區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kumimoji="1" lang="zh-TW" altLang="en-US" smtClean="0"/>
              <a:t>按一下以編輯母片文字樣式</a:t>
            </a:r>
          </a:p>
        </p:txBody>
      </p:sp>
      <p:sp>
        <p:nvSpPr>
          <p:cNvPr id="4" name="日期版面配置區 3"/>
          <p:cNvSpPr>
            <a:spLocks noGrp="1"/>
          </p:cNvSpPr>
          <p:nvPr>
            <p:ph type="dt" sz="half" idx="10"/>
          </p:nvPr>
        </p:nvSpPr>
        <p:spPr/>
        <p:txBody>
          <a:bodyPr/>
          <a:lstStyle/>
          <a:p>
            <a:fld id="{EA86000B-F4D9-5643-A5A0-CAD590ADE76D}" type="datetimeFigureOut">
              <a:rPr kumimoji="1" lang="zh-TW" altLang="en-US" smtClean="0"/>
              <a:t>2022/6/5</a:t>
            </a:fld>
            <a:endParaRPr kumimoji="1" lang="zh-TW" altLang="en-US"/>
          </a:p>
        </p:txBody>
      </p:sp>
      <p:sp>
        <p:nvSpPr>
          <p:cNvPr id="5" name="頁尾版面配置區 4"/>
          <p:cNvSpPr>
            <a:spLocks noGrp="1"/>
          </p:cNvSpPr>
          <p:nvPr>
            <p:ph type="ftr" sz="quarter" idx="11"/>
          </p:nvPr>
        </p:nvSpPr>
        <p:spPr/>
        <p:txBody>
          <a:bodyPr/>
          <a:lstStyle/>
          <a:p>
            <a:endParaRPr kumimoji="1" lang="zh-TW" altLang="en-US"/>
          </a:p>
        </p:txBody>
      </p:sp>
      <p:sp>
        <p:nvSpPr>
          <p:cNvPr id="6" name="投影片編號版面配置區 5"/>
          <p:cNvSpPr>
            <a:spLocks noGrp="1"/>
          </p:cNvSpPr>
          <p:nvPr>
            <p:ph type="sldNum" sz="quarter" idx="12"/>
          </p:nvPr>
        </p:nvSpPr>
        <p:spPr/>
        <p:txBody>
          <a:bodyPr/>
          <a:lstStyle/>
          <a:p>
            <a:fld id="{3F276D27-3AB7-B042-A164-5FC7769FD618}" type="slidenum">
              <a:rPr kumimoji="1" lang="zh-TW" altLang="en-US" smtClean="0"/>
              <a:t>‹#›</a:t>
            </a:fld>
            <a:endParaRPr kumimoji="1" lang="zh-TW" altLang="en-US"/>
          </a:p>
        </p:txBody>
      </p:sp>
    </p:spTree>
    <p:extLst>
      <p:ext uri="{BB962C8B-B14F-4D97-AF65-F5344CB8AC3E}">
        <p14:creationId xmlns:p14="http://schemas.microsoft.com/office/powerpoint/2010/main" val="279011608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兩項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kumimoji="1" lang="zh-TW" altLang="en-US" smtClean="0"/>
              <a:t>按一下以編輯母片標題樣式</a:t>
            </a:r>
            <a:endParaRPr kumimoji="1" lang="zh-TW" altLang="en-US"/>
          </a:p>
        </p:txBody>
      </p:sp>
      <p:sp>
        <p:nvSpPr>
          <p:cNvPr id="3" name="內容版面配置區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zh-TW" altLang="en-US" smtClean="0"/>
              <a:t>按一下以編輯母片文字樣式</a:t>
            </a:r>
          </a:p>
          <a:p>
            <a:pPr lvl="1"/>
            <a:r>
              <a:rPr kumimoji="1" lang="zh-TW" altLang="en-US" smtClean="0"/>
              <a:t>第二層</a:t>
            </a:r>
          </a:p>
          <a:p>
            <a:pPr lvl="2"/>
            <a:r>
              <a:rPr kumimoji="1" lang="zh-TW" altLang="en-US" smtClean="0"/>
              <a:t>第三層</a:t>
            </a:r>
          </a:p>
          <a:p>
            <a:pPr lvl="3"/>
            <a:r>
              <a:rPr kumimoji="1" lang="zh-TW" altLang="en-US" smtClean="0"/>
              <a:t>第四層</a:t>
            </a:r>
          </a:p>
          <a:p>
            <a:pPr lvl="4"/>
            <a:r>
              <a:rPr kumimoji="1" lang="zh-TW" altLang="en-US" smtClean="0"/>
              <a:t>第五層</a:t>
            </a:r>
            <a:endParaRPr kumimoji="1" lang="zh-TW" altLang="en-US"/>
          </a:p>
        </p:txBody>
      </p:sp>
      <p:sp>
        <p:nvSpPr>
          <p:cNvPr id="4" name="內容版面配置區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zh-TW" altLang="en-US" smtClean="0"/>
              <a:t>按一下以編輯母片文字樣式</a:t>
            </a:r>
          </a:p>
          <a:p>
            <a:pPr lvl="1"/>
            <a:r>
              <a:rPr kumimoji="1" lang="zh-TW" altLang="en-US" smtClean="0"/>
              <a:t>第二層</a:t>
            </a:r>
          </a:p>
          <a:p>
            <a:pPr lvl="2"/>
            <a:r>
              <a:rPr kumimoji="1" lang="zh-TW" altLang="en-US" smtClean="0"/>
              <a:t>第三層</a:t>
            </a:r>
          </a:p>
          <a:p>
            <a:pPr lvl="3"/>
            <a:r>
              <a:rPr kumimoji="1" lang="zh-TW" altLang="en-US" smtClean="0"/>
              <a:t>第四層</a:t>
            </a:r>
          </a:p>
          <a:p>
            <a:pPr lvl="4"/>
            <a:r>
              <a:rPr kumimoji="1" lang="zh-TW" altLang="en-US" smtClean="0"/>
              <a:t>第五層</a:t>
            </a:r>
            <a:endParaRPr kumimoji="1" lang="zh-TW" altLang="en-US"/>
          </a:p>
        </p:txBody>
      </p:sp>
      <p:sp>
        <p:nvSpPr>
          <p:cNvPr id="5" name="日期版面配置區 4"/>
          <p:cNvSpPr>
            <a:spLocks noGrp="1"/>
          </p:cNvSpPr>
          <p:nvPr>
            <p:ph type="dt" sz="half" idx="10"/>
          </p:nvPr>
        </p:nvSpPr>
        <p:spPr/>
        <p:txBody>
          <a:bodyPr/>
          <a:lstStyle/>
          <a:p>
            <a:fld id="{EA86000B-F4D9-5643-A5A0-CAD590ADE76D}" type="datetimeFigureOut">
              <a:rPr kumimoji="1" lang="zh-TW" altLang="en-US" smtClean="0"/>
              <a:t>2022/6/5</a:t>
            </a:fld>
            <a:endParaRPr kumimoji="1" lang="zh-TW" altLang="en-US"/>
          </a:p>
        </p:txBody>
      </p:sp>
      <p:sp>
        <p:nvSpPr>
          <p:cNvPr id="6" name="頁尾版面配置區 5"/>
          <p:cNvSpPr>
            <a:spLocks noGrp="1"/>
          </p:cNvSpPr>
          <p:nvPr>
            <p:ph type="ftr" sz="quarter" idx="11"/>
          </p:nvPr>
        </p:nvSpPr>
        <p:spPr/>
        <p:txBody>
          <a:bodyPr/>
          <a:lstStyle/>
          <a:p>
            <a:endParaRPr kumimoji="1" lang="zh-TW" altLang="en-US"/>
          </a:p>
        </p:txBody>
      </p:sp>
      <p:sp>
        <p:nvSpPr>
          <p:cNvPr id="7" name="投影片編號版面配置區 6"/>
          <p:cNvSpPr>
            <a:spLocks noGrp="1"/>
          </p:cNvSpPr>
          <p:nvPr>
            <p:ph type="sldNum" sz="quarter" idx="12"/>
          </p:nvPr>
        </p:nvSpPr>
        <p:spPr/>
        <p:txBody>
          <a:bodyPr/>
          <a:lstStyle/>
          <a:p>
            <a:fld id="{3F276D27-3AB7-B042-A164-5FC7769FD618}" type="slidenum">
              <a:rPr kumimoji="1" lang="zh-TW" altLang="en-US" smtClean="0"/>
              <a:t>‹#›</a:t>
            </a:fld>
            <a:endParaRPr kumimoji="1" lang="zh-TW" altLang="en-US"/>
          </a:p>
        </p:txBody>
      </p:sp>
    </p:spTree>
    <p:extLst>
      <p:ext uri="{BB962C8B-B14F-4D97-AF65-F5344CB8AC3E}">
        <p14:creationId xmlns:p14="http://schemas.microsoft.com/office/powerpoint/2010/main" val="416724237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lvl1pPr>
              <a:defRPr/>
            </a:lvl1pPr>
          </a:lstStyle>
          <a:p>
            <a:r>
              <a:rPr kumimoji="1" lang="zh-TW" altLang="en-US" smtClean="0"/>
              <a:t>按一下以編輯母片標題樣式</a:t>
            </a:r>
            <a:endParaRPr kumimoji="1" lang="zh-TW" altLang="en-US"/>
          </a:p>
        </p:txBody>
      </p:sp>
      <p:sp>
        <p:nvSpPr>
          <p:cNvPr id="3" name="文字版面配置區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zh-TW" altLang="en-US" smtClean="0"/>
              <a:t>按一下以編輯母片文字樣式</a:t>
            </a:r>
          </a:p>
        </p:txBody>
      </p:sp>
      <p:sp>
        <p:nvSpPr>
          <p:cNvPr id="4" name="內容版面配置區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zh-TW" altLang="en-US" smtClean="0"/>
              <a:t>按一下以編輯母片文字樣式</a:t>
            </a:r>
          </a:p>
          <a:p>
            <a:pPr lvl="1"/>
            <a:r>
              <a:rPr kumimoji="1" lang="zh-TW" altLang="en-US" smtClean="0"/>
              <a:t>第二層</a:t>
            </a:r>
          </a:p>
          <a:p>
            <a:pPr lvl="2"/>
            <a:r>
              <a:rPr kumimoji="1" lang="zh-TW" altLang="en-US" smtClean="0"/>
              <a:t>第三層</a:t>
            </a:r>
          </a:p>
          <a:p>
            <a:pPr lvl="3"/>
            <a:r>
              <a:rPr kumimoji="1" lang="zh-TW" altLang="en-US" smtClean="0"/>
              <a:t>第四層</a:t>
            </a:r>
          </a:p>
          <a:p>
            <a:pPr lvl="4"/>
            <a:r>
              <a:rPr kumimoji="1" lang="zh-TW" altLang="en-US" smtClean="0"/>
              <a:t>第五層</a:t>
            </a:r>
            <a:endParaRPr kumimoji="1" lang="zh-TW" altLang="en-US"/>
          </a:p>
        </p:txBody>
      </p:sp>
      <p:sp>
        <p:nvSpPr>
          <p:cNvPr id="5" name="文字版面配置區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zh-TW" altLang="en-US" smtClean="0"/>
              <a:t>按一下以編輯母片文字樣式</a:t>
            </a:r>
          </a:p>
        </p:txBody>
      </p:sp>
      <p:sp>
        <p:nvSpPr>
          <p:cNvPr id="6" name="內容版面配置區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zh-TW" altLang="en-US" smtClean="0"/>
              <a:t>按一下以編輯母片文字樣式</a:t>
            </a:r>
          </a:p>
          <a:p>
            <a:pPr lvl="1"/>
            <a:r>
              <a:rPr kumimoji="1" lang="zh-TW" altLang="en-US" smtClean="0"/>
              <a:t>第二層</a:t>
            </a:r>
          </a:p>
          <a:p>
            <a:pPr lvl="2"/>
            <a:r>
              <a:rPr kumimoji="1" lang="zh-TW" altLang="en-US" smtClean="0"/>
              <a:t>第三層</a:t>
            </a:r>
          </a:p>
          <a:p>
            <a:pPr lvl="3"/>
            <a:r>
              <a:rPr kumimoji="1" lang="zh-TW" altLang="en-US" smtClean="0"/>
              <a:t>第四層</a:t>
            </a:r>
          </a:p>
          <a:p>
            <a:pPr lvl="4"/>
            <a:r>
              <a:rPr kumimoji="1" lang="zh-TW" altLang="en-US" smtClean="0"/>
              <a:t>第五層</a:t>
            </a:r>
            <a:endParaRPr kumimoji="1" lang="zh-TW" altLang="en-US"/>
          </a:p>
        </p:txBody>
      </p:sp>
      <p:sp>
        <p:nvSpPr>
          <p:cNvPr id="7" name="日期版面配置區 6"/>
          <p:cNvSpPr>
            <a:spLocks noGrp="1"/>
          </p:cNvSpPr>
          <p:nvPr>
            <p:ph type="dt" sz="half" idx="10"/>
          </p:nvPr>
        </p:nvSpPr>
        <p:spPr/>
        <p:txBody>
          <a:bodyPr/>
          <a:lstStyle/>
          <a:p>
            <a:fld id="{EA86000B-F4D9-5643-A5A0-CAD590ADE76D}" type="datetimeFigureOut">
              <a:rPr kumimoji="1" lang="zh-TW" altLang="en-US" smtClean="0"/>
              <a:t>2022/6/5</a:t>
            </a:fld>
            <a:endParaRPr kumimoji="1" lang="zh-TW" altLang="en-US"/>
          </a:p>
        </p:txBody>
      </p:sp>
      <p:sp>
        <p:nvSpPr>
          <p:cNvPr id="8" name="頁尾版面配置區 7"/>
          <p:cNvSpPr>
            <a:spLocks noGrp="1"/>
          </p:cNvSpPr>
          <p:nvPr>
            <p:ph type="ftr" sz="quarter" idx="11"/>
          </p:nvPr>
        </p:nvSpPr>
        <p:spPr/>
        <p:txBody>
          <a:bodyPr/>
          <a:lstStyle/>
          <a:p>
            <a:endParaRPr kumimoji="1" lang="zh-TW" altLang="en-US"/>
          </a:p>
        </p:txBody>
      </p:sp>
      <p:sp>
        <p:nvSpPr>
          <p:cNvPr id="9" name="投影片編號版面配置區 8"/>
          <p:cNvSpPr>
            <a:spLocks noGrp="1"/>
          </p:cNvSpPr>
          <p:nvPr>
            <p:ph type="sldNum" sz="quarter" idx="12"/>
          </p:nvPr>
        </p:nvSpPr>
        <p:spPr/>
        <p:txBody>
          <a:bodyPr/>
          <a:lstStyle/>
          <a:p>
            <a:fld id="{3F276D27-3AB7-B042-A164-5FC7769FD618}" type="slidenum">
              <a:rPr kumimoji="1" lang="zh-TW" altLang="en-US" smtClean="0"/>
              <a:t>‹#›</a:t>
            </a:fld>
            <a:endParaRPr kumimoji="1" lang="zh-TW" altLang="en-US"/>
          </a:p>
        </p:txBody>
      </p:sp>
    </p:spTree>
    <p:extLst>
      <p:ext uri="{BB962C8B-B14F-4D97-AF65-F5344CB8AC3E}">
        <p14:creationId xmlns:p14="http://schemas.microsoft.com/office/powerpoint/2010/main" val="359302115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只有標題">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kumimoji="1" lang="zh-TW" altLang="en-US" smtClean="0"/>
              <a:t>按一下以編輯母片標題樣式</a:t>
            </a:r>
            <a:endParaRPr kumimoji="1" lang="zh-TW" altLang="en-US"/>
          </a:p>
        </p:txBody>
      </p:sp>
      <p:sp>
        <p:nvSpPr>
          <p:cNvPr id="3" name="日期版面配置區 2"/>
          <p:cNvSpPr>
            <a:spLocks noGrp="1"/>
          </p:cNvSpPr>
          <p:nvPr>
            <p:ph type="dt" sz="half" idx="10"/>
          </p:nvPr>
        </p:nvSpPr>
        <p:spPr/>
        <p:txBody>
          <a:bodyPr/>
          <a:lstStyle/>
          <a:p>
            <a:fld id="{EA86000B-F4D9-5643-A5A0-CAD590ADE76D}" type="datetimeFigureOut">
              <a:rPr kumimoji="1" lang="zh-TW" altLang="en-US" smtClean="0"/>
              <a:t>2022/6/5</a:t>
            </a:fld>
            <a:endParaRPr kumimoji="1" lang="zh-TW" altLang="en-US"/>
          </a:p>
        </p:txBody>
      </p:sp>
      <p:sp>
        <p:nvSpPr>
          <p:cNvPr id="4" name="頁尾版面配置區 3"/>
          <p:cNvSpPr>
            <a:spLocks noGrp="1"/>
          </p:cNvSpPr>
          <p:nvPr>
            <p:ph type="ftr" sz="quarter" idx="11"/>
          </p:nvPr>
        </p:nvSpPr>
        <p:spPr/>
        <p:txBody>
          <a:bodyPr/>
          <a:lstStyle/>
          <a:p>
            <a:endParaRPr kumimoji="1" lang="zh-TW" altLang="en-US"/>
          </a:p>
        </p:txBody>
      </p:sp>
      <p:sp>
        <p:nvSpPr>
          <p:cNvPr id="5" name="投影片編號版面配置區 4"/>
          <p:cNvSpPr>
            <a:spLocks noGrp="1"/>
          </p:cNvSpPr>
          <p:nvPr>
            <p:ph type="sldNum" sz="quarter" idx="12"/>
          </p:nvPr>
        </p:nvSpPr>
        <p:spPr/>
        <p:txBody>
          <a:bodyPr/>
          <a:lstStyle/>
          <a:p>
            <a:fld id="{3F276D27-3AB7-B042-A164-5FC7769FD618}" type="slidenum">
              <a:rPr kumimoji="1" lang="zh-TW" altLang="en-US" smtClean="0"/>
              <a:t>‹#›</a:t>
            </a:fld>
            <a:endParaRPr kumimoji="1" lang="zh-TW" altLang="en-US"/>
          </a:p>
        </p:txBody>
      </p:sp>
    </p:spTree>
    <p:extLst>
      <p:ext uri="{BB962C8B-B14F-4D97-AF65-F5344CB8AC3E}">
        <p14:creationId xmlns:p14="http://schemas.microsoft.com/office/powerpoint/2010/main" val="25791595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版面配置區 1"/>
          <p:cNvSpPr>
            <a:spLocks noGrp="1"/>
          </p:cNvSpPr>
          <p:nvPr>
            <p:ph type="dt" sz="half" idx="10"/>
          </p:nvPr>
        </p:nvSpPr>
        <p:spPr/>
        <p:txBody>
          <a:bodyPr/>
          <a:lstStyle/>
          <a:p>
            <a:fld id="{EA86000B-F4D9-5643-A5A0-CAD590ADE76D}" type="datetimeFigureOut">
              <a:rPr kumimoji="1" lang="zh-TW" altLang="en-US" smtClean="0"/>
              <a:t>2022/6/5</a:t>
            </a:fld>
            <a:endParaRPr kumimoji="1" lang="zh-TW" altLang="en-US"/>
          </a:p>
        </p:txBody>
      </p:sp>
      <p:sp>
        <p:nvSpPr>
          <p:cNvPr id="3" name="頁尾版面配置區 2"/>
          <p:cNvSpPr>
            <a:spLocks noGrp="1"/>
          </p:cNvSpPr>
          <p:nvPr>
            <p:ph type="ftr" sz="quarter" idx="11"/>
          </p:nvPr>
        </p:nvSpPr>
        <p:spPr/>
        <p:txBody>
          <a:bodyPr/>
          <a:lstStyle/>
          <a:p>
            <a:endParaRPr kumimoji="1" lang="zh-TW" altLang="en-US"/>
          </a:p>
        </p:txBody>
      </p:sp>
      <p:sp>
        <p:nvSpPr>
          <p:cNvPr id="4" name="投影片編號版面配置區 3"/>
          <p:cNvSpPr>
            <a:spLocks noGrp="1"/>
          </p:cNvSpPr>
          <p:nvPr>
            <p:ph type="sldNum" sz="quarter" idx="12"/>
          </p:nvPr>
        </p:nvSpPr>
        <p:spPr/>
        <p:txBody>
          <a:bodyPr/>
          <a:lstStyle/>
          <a:p>
            <a:fld id="{3F276D27-3AB7-B042-A164-5FC7769FD618}" type="slidenum">
              <a:rPr kumimoji="1" lang="zh-TW" altLang="en-US" smtClean="0"/>
              <a:t>‹#›</a:t>
            </a:fld>
            <a:endParaRPr kumimoji="1" lang="zh-TW" altLang="en-US"/>
          </a:p>
        </p:txBody>
      </p:sp>
    </p:spTree>
    <p:extLst>
      <p:ext uri="{BB962C8B-B14F-4D97-AF65-F5344CB8AC3E}">
        <p14:creationId xmlns:p14="http://schemas.microsoft.com/office/powerpoint/2010/main" val="50844260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含標題的內容">
    <p:spTree>
      <p:nvGrpSpPr>
        <p:cNvPr id="1" name=""/>
        <p:cNvGrpSpPr/>
        <p:nvPr/>
      </p:nvGrpSpPr>
      <p:grpSpPr>
        <a:xfrm>
          <a:off x="0" y="0"/>
          <a:ext cx="0" cy="0"/>
          <a:chOff x="0" y="0"/>
          <a:chExt cx="0" cy="0"/>
        </a:xfrm>
      </p:grpSpPr>
      <p:sp>
        <p:nvSpPr>
          <p:cNvPr id="2" name="標題 1"/>
          <p:cNvSpPr>
            <a:spLocks noGrp="1"/>
          </p:cNvSpPr>
          <p:nvPr>
            <p:ph type="title"/>
          </p:nvPr>
        </p:nvSpPr>
        <p:spPr>
          <a:xfrm>
            <a:off x="457200" y="273050"/>
            <a:ext cx="3008313" cy="1162050"/>
          </a:xfrm>
        </p:spPr>
        <p:txBody>
          <a:bodyPr anchor="b"/>
          <a:lstStyle>
            <a:lvl1pPr algn="l">
              <a:defRPr sz="2000" b="1"/>
            </a:lvl1pPr>
          </a:lstStyle>
          <a:p>
            <a:r>
              <a:rPr kumimoji="1" lang="zh-TW" altLang="en-US" smtClean="0"/>
              <a:t>按一下以編輯母片標題樣式</a:t>
            </a:r>
            <a:endParaRPr kumimoji="1" lang="zh-TW" altLang="en-US"/>
          </a:p>
        </p:txBody>
      </p:sp>
      <p:sp>
        <p:nvSpPr>
          <p:cNvPr id="3" name="內容版面配置區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zh-TW" altLang="en-US" smtClean="0"/>
              <a:t>按一下以編輯母片文字樣式</a:t>
            </a:r>
          </a:p>
          <a:p>
            <a:pPr lvl="1"/>
            <a:r>
              <a:rPr kumimoji="1" lang="zh-TW" altLang="en-US" smtClean="0"/>
              <a:t>第二層</a:t>
            </a:r>
          </a:p>
          <a:p>
            <a:pPr lvl="2"/>
            <a:r>
              <a:rPr kumimoji="1" lang="zh-TW" altLang="en-US" smtClean="0"/>
              <a:t>第三層</a:t>
            </a:r>
          </a:p>
          <a:p>
            <a:pPr lvl="3"/>
            <a:r>
              <a:rPr kumimoji="1" lang="zh-TW" altLang="en-US" smtClean="0"/>
              <a:t>第四層</a:t>
            </a:r>
          </a:p>
          <a:p>
            <a:pPr lvl="4"/>
            <a:r>
              <a:rPr kumimoji="1" lang="zh-TW" altLang="en-US" smtClean="0"/>
              <a:t>第五層</a:t>
            </a:r>
            <a:endParaRPr kumimoji="1" lang="zh-TW" altLang="en-US"/>
          </a:p>
        </p:txBody>
      </p:sp>
      <p:sp>
        <p:nvSpPr>
          <p:cNvPr id="4" name="文字版面配置區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zh-TW" altLang="en-US" smtClean="0"/>
              <a:t>按一下以編輯母片文字樣式</a:t>
            </a:r>
          </a:p>
        </p:txBody>
      </p:sp>
      <p:sp>
        <p:nvSpPr>
          <p:cNvPr id="5" name="日期版面配置區 4"/>
          <p:cNvSpPr>
            <a:spLocks noGrp="1"/>
          </p:cNvSpPr>
          <p:nvPr>
            <p:ph type="dt" sz="half" idx="10"/>
          </p:nvPr>
        </p:nvSpPr>
        <p:spPr/>
        <p:txBody>
          <a:bodyPr/>
          <a:lstStyle/>
          <a:p>
            <a:fld id="{EA86000B-F4D9-5643-A5A0-CAD590ADE76D}" type="datetimeFigureOut">
              <a:rPr kumimoji="1" lang="zh-TW" altLang="en-US" smtClean="0"/>
              <a:t>2022/6/5</a:t>
            </a:fld>
            <a:endParaRPr kumimoji="1" lang="zh-TW" altLang="en-US"/>
          </a:p>
        </p:txBody>
      </p:sp>
      <p:sp>
        <p:nvSpPr>
          <p:cNvPr id="6" name="頁尾版面配置區 5"/>
          <p:cNvSpPr>
            <a:spLocks noGrp="1"/>
          </p:cNvSpPr>
          <p:nvPr>
            <p:ph type="ftr" sz="quarter" idx="11"/>
          </p:nvPr>
        </p:nvSpPr>
        <p:spPr/>
        <p:txBody>
          <a:bodyPr/>
          <a:lstStyle/>
          <a:p>
            <a:endParaRPr kumimoji="1" lang="zh-TW" altLang="en-US"/>
          </a:p>
        </p:txBody>
      </p:sp>
      <p:sp>
        <p:nvSpPr>
          <p:cNvPr id="7" name="投影片編號版面配置區 6"/>
          <p:cNvSpPr>
            <a:spLocks noGrp="1"/>
          </p:cNvSpPr>
          <p:nvPr>
            <p:ph type="sldNum" sz="quarter" idx="12"/>
          </p:nvPr>
        </p:nvSpPr>
        <p:spPr/>
        <p:txBody>
          <a:bodyPr/>
          <a:lstStyle/>
          <a:p>
            <a:fld id="{3F276D27-3AB7-B042-A164-5FC7769FD618}" type="slidenum">
              <a:rPr kumimoji="1" lang="zh-TW" altLang="en-US" smtClean="0"/>
              <a:t>‹#›</a:t>
            </a:fld>
            <a:endParaRPr kumimoji="1" lang="zh-TW" altLang="en-US"/>
          </a:p>
        </p:txBody>
      </p:sp>
    </p:spTree>
    <p:extLst>
      <p:ext uri="{BB962C8B-B14F-4D97-AF65-F5344CB8AC3E}">
        <p14:creationId xmlns:p14="http://schemas.microsoft.com/office/powerpoint/2010/main" val="202815074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含標題的圖片">
    <p:spTree>
      <p:nvGrpSpPr>
        <p:cNvPr id="1" name=""/>
        <p:cNvGrpSpPr/>
        <p:nvPr/>
      </p:nvGrpSpPr>
      <p:grpSpPr>
        <a:xfrm>
          <a:off x="0" y="0"/>
          <a:ext cx="0" cy="0"/>
          <a:chOff x="0" y="0"/>
          <a:chExt cx="0" cy="0"/>
        </a:xfrm>
      </p:grpSpPr>
      <p:sp>
        <p:nvSpPr>
          <p:cNvPr id="2" name="標題 1"/>
          <p:cNvSpPr>
            <a:spLocks noGrp="1"/>
          </p:cNvSpPr>
          <p:nvPr>
            <p:ph type="title"/>
          </p:nvPr>
        </p:nvSpPr>
        <p:spPr>
          <a:xfrm>
            <a:off x="1792288" y="4800600"/>
            <a:ext cx="5486400" cy="566738"/>
          </a:xfrm>
        </p:spPr>
        <p:txBody>
          <a:bodyPr anchor="b"/>
          <a:lstStyle>
            <a:lvl1pPr algn="l">
              <a:defRPr sz="2000" b="1"/>
            </a:lvl1pPr>
          </a:lstStyle>
          <a:p>
            <a:r>
              <a:rPr kumimoji="1" lang="zh-TW" altLang="en-US" smtClean="0"/>
              <a:t>按一下以編輯母片標題樣式</a:t>
            </a:r>
            <a:endParaRPr kumimoji="1" lang="zh-TW" altLang="en-US"/>
          </a:p>
        </p:txBody>
      </p:sp>
      <p:sp>
        <p:nvSpPr>
          <p:cNvPr id="3" name="圖片版面配置區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zh-TW" altLang="en-US"/>
          </a:p>
        </p:txBody>
      </p:sp>
      <p:sp>
        <p:nvSpPr>
          <p:cNvPr id="4" name="文字版面配置區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zh-TW" altLang="en-US" smtClean="0"/>
              <a:t>按一下以編輯母片文字樣式</a:t>
            </a:r>
          </a:p>
        </p:txBody>
      </p:sp>
      <p:sp>
        <p:nvSpPr>
          <p:cNvPr id="5" name="日期版面配置區 4"/>
          <p:cNvSpPr>
            <a:spLocks noGrp="1"/>
          </p:cNvSpPr>
          <p:nvPr>
            <p:ph type="dt" sz="half" idx="10"/>
          </p:nvPr>
        </p:nvSpPr>
        <p:spPr/>
        <p:txBody>
          <a:bodyPr/>
          <a:lstStyle/>
          <a:p>
            <a:fld id="{EA86000B-F4D9-5643-A5A0-CAD590ADE76D}" type="datetimeFigureOut">
              <a:rPr kumimoji="1" lang="zh-TW" altLang="en-US" smtClean="0"/>
              <a:t>2022/6/5</a:t>
            </a:fld>
            <a:endParaRPr kumimoji="1" lang="zh-TW" altLang="en-US"/>
          </a:p>
        </p:txBody>
      </p:sp>
      <p:sp>
        <p:nvSpPr>
          <p:cNvPr id="6" name="頁尾版面配置區 5"/>
          <p:cNvSpPr>
            <a:spLocks noGrp="1"/>
          </p:cNvSpPr>
          <p:nvPr>
            <p:ph type="ftr" sz="quarter" idx="11"/>
          </p:nvPr>
        </p:nvSpPr>
        <p:spPr/>
        <p:txBody>
          <a:bodyPr/>
          <a:lstStyle/>
          <a:p>
            <a:endParaRPr kumimoji="1" lang="zh-TW" altLang="en-US"/>
          </a:p>
        </p:txBody>
      </p:sp>
      <p:sp>
        <p:nvSpPr>
          <p:cNvPr id="7" name="投影片編號版面配置區 6"/>
          <p:cNvSpPr>
            <a:spLocks noGrp="1"/>
          </p:cNvSpPr>
          <p:nvPr>
            <p:ph type="sldNum" sz="quarter" idx="12"/>
          </p:nvPr>
        </p:nvSpPr>
        <p:spPr/>
        <p:txBody>
          <a:bodyPr/>
          <a:lstStyle/>
          <a:p>
            <a:fld id="{3F276D27-3AB7-B042-A164-5FC7769FD618}" type="slidenum">
              <a:rPr kumimoji="1" lang="zh-TW" altLang="en-US" smtClean="0"/>
              <a:t>‹#›</a:t>
            </a:fld>
            <a:endParaRPr kumimoji="1" lang="zh-TW" altLang="en-US"/>
          </a:p>
        </p:txBody>
      </p:sp>
    </p:spTree>
    <p:extLst>
      <p:ext uri="{BB962C8B-B14F-4D97-AF65-F5344CB8AC3E}">
        <p14:creationId xmlns:p14="http://schemas.microsoft.com/office/powerpoint/2010/main" val="56548206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標題版面配置區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kumimoji="1" lang="zh-TW" altLang="en-US" smtClean="0"/>
              <a:t>按一下以編輯母片標題樣式</a:t>
            </a:r>
            <a:endParaRPr kumimoji="1" lang="zh-TW" altLang="en-US"/>
          </a:p>
        </p:txBody>
      </p:sp>
      <p:sp>
        <p:nvSpPr>
          <p:cNvPr id="3" name="文字版面配置區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kumimoji="1" lang="zh-TW" altLang="en-US" smtClean="0"/>
              <a:t>按一下以編輯母片文字樣式</a:t>
            </a:r>
          </a:p>
          <a:p>
            <a:pPr lvl="1"/>
            <a:r>
              <a:rPr kumimoji="1" lang="zh-TW" altLang="en-US" smtClean="0"/>
              <a:t>第二層</a:t>
            </a:r>
          </a:p>
          <a:p>
            <a:pPr lvl="2"/>
            <a:r>
              <a:rPr kumimoji="1" lang="zh-TW" altLang="en-US" smtClean="0"/>
              <a:t>第三層</a:t>
            </a:r>
          </a:p>
          <a:p>
            <a:pPr lvl="3"/>
            <a:r>
              <a:rPr kumimoji="1" lang="zh-TW" altLang="en-US" smtClean="0"/>
              <a:t>第四層</a:t>
            </a:r>
          </a:p>
          <a:p>
            <a:pPr lvl="4"/>
            <a:r>
              <a:rPr kumimoji="1" lang="zh-TW" altLang="en-US" smtClean="0"/>
              <a:t>第五層</a:t>
            </a:r>
            <a:endParaRPr kumimoji="1" lang="zh-TW" altLang="en-US"/>
          </a:p>
        </p:txBody>
      </p:sp>
      <p:sp>
        <p:nvSpPr>
          <p:cNvPr id="4" name="日期版面配置區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A86000B-F4D9-5643-A5A0-CAD590ADE76D}" type="datetimeFigureOut">
              <a:rPr kumimoji="1" lang="zh-TW" altLang="en-US" smtClean="0"/>
              <a:t>2022/6/5</a:t>
            </a:fld>
            <a:endParaRPr kumimoji="1" lang="zh-TW" altLang="en-US"/>
          </a:p>
        </p:txBody>
      </p:sp>
      <p:sp>
        <p:nvSpPr>
          <p:cNvPr id="5" name="頁尾版面配置區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zh-TW" altLang="en-US"/>
          </a:p>
        </p:txBody>
      </p:sp>
      <p:sp>
        <p:nvSpPr>
          <p:cNvPr id="6" name="投影片編號版面配置區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F276D27-3AB7-B042-A164-5FC7769FD618}" type="slidenum">
              <a:rPr kumimoji="1" lang="zh-TW" altLang="en-US" smtClean="0"/>
              <a:t>‹#›</a:t>
            </a:fld>
            <a:endParaRPr kumimoji="1" lang="zh-TW" altLang="en-US"/>
          </a:p>
        </p:txBody>
      </p:sp>
    </p:spTree>
    <p:extLst>
      <p:ext uri="{BB962C8B-B14F-4D97-AF65-F5344CB8AC3E}">
        <p14:creationId xmlns:p14="http://schemas.microsoft.com/office/powerpoint/2010/main" val="1598722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zh-TW"/>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slideLayout" Target="../slideLayouts/slideLayout2.xml"/><Relationship Id="rId1" Type="http://schemas.openxmlformats.org/officeDocument/2006/relationships/themeOverride" Target="../theme/themeOverride2.xml"/><Relationship Id="rId4" Type="http://schemas.openxmlformats.org/officeDocument/2006/relationships/image" Target="../media/image4.png"/></Relationships>
</file>

<file path=ppt/slides/_rels/slide1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slideLayout" Target="../slideLayouts/slideLayout2.xml"/><Relationship Id="rId1" Type="http://schemas.openxmlformats.org/officeDocument/2006/relationships/themeOverride" Target="../theme/themeOverride3.xml"/><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5.emf"/></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slideLayout" Target="../slideLayouts/slideLayout2.xml"/><Relationship Id="rId1" Type="http://schemas.openxmlformats.org/officeDocument/2006/relationships/themeOverride" Target="../theme/themeOverride1.xml"/><Relationship Id="rId4" Type="http://schemas.openxmlformats.org/officeDocument/2006/relationships/image" Target="../media/image4.png"/></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圖片 3" descr="金門航空站CI-03.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51361" y="1096434"/>
            <a:ext cx="2917833" cy="1075266"/>
          </a:xfrm>
          <a:prstGeom prst="rect">
            <a:avLst/>
          </a:prstGeom>
        </p:spPr>
      </p:pic>
      <p:sp>
        <p:nvSpPr>
          <p:cNvPr id="5" name="矩形 4"/>
          <p:cNvSpPr/>
          <p:nvPr/>
        </p:nvSpPr>
        <p:spPr>
          <a:xfrm>
            <a:off x="0" y="2837685"/>
            <a:ext cx="6684175" cy="1846659"/>
          </a:xfrm>
          <a:prstGeom prst="rect">
            <a:avLst/>
          </a:prstGeom>
        </p:spPr>
        <p:txBody>
          <a:bodyPr wrap="square">
            <a:spAutoFit/>
          </a:bodyPr>
          <a:lstStyle/>
          <a:p>
            <a:pPr algn="ctr">
              <a:defRPr/>
            </a:pPr>
            <a:r>
              <a:rPr lang="zh-TW" altLang="en-US" sz="3800" b="1" dirty="0">
                <a:solidFill>
                  <a:schemeClr val="tx1">
                    <a:lumMod val="95000"/>
                    <a:lumOff val="5000"/>
                  </a:schemeClr>
                </a:solidFill>
                <a:effectLst>
                  <a:outerShdw blurRad="38100" dist="38100" dir="2700000" algn="tl">
                    <a:srgbClr val="C0C0C0"/>
                  </a:outerShdw>
                </a:effectLst>
                <a:latin typeface="標楷體" pitchFamily="65" charset="-120"/>
                <a:ea typeface="標楷體" pitchFamily="65" charset="-120"/>
                <a:cs typeface="+mj-cs"/>
              </a:rPr>
              <a:t>金門航空站</a:t>
            </a:r>
            <a:br>
              <a:rPr lang="zh-TW" altLang="en-US" sz="3800" b="1" dirty="0">
                <a:solidFill>
                  <a:schemeClr val="tx1">
                    <a:lumMod val="95000"/>
                    <a:lumOff val="5000"/>
                  </a:schemeClr>
                </a:solidFill>
                <a:effectLst>
                  <a:outerShdw blurRad="38100" dist="38100" dir="2700000" algn="tl">
                    <a:srgbClr val="C0C0C0"/>
                  </a:outerShdw>
                </a:effectLst>
                <a:latin typeface="標楷體" pitchFamily="65" charset="-120"/>
                <a:ea typeface="標楷體" pitchFamily="65" charset="-120"/>
                <a:cs typeface="+mj-cs"/>
              </a:rPr>
            </a:br>
            <a:r>
              <a:rPr lang="en-US" altLang="zh-TW" sz="3800" b="1" dirty="0" smtClean="0">
                <a:solidFill>
                  <a:schemeClr val="tx1">
                    <a:lumMod val="95000"/>
                    <a:lumOff val="5000"/>
                  </a:schemeClr>
                </a:solidFill>
                <a:effectLst>
                  <a:outerShdw blurRad="38100" dist="38100" dir="2700000" algn="tl">
                    <a:srgbClr val="C0C0C0"/>
                  </a:outerShdw>
                </a:effectLst>
                <a:latin typeface="標楷體" pitchFamily="65" charset="-120"/>
                <a:ea typeface="標楷體" pitchFamily="65" charset="-120"/>
                <a:cs typeface="+mj-cs"/>
              </a:rPr>
              <a:t>111</a:t>
            </a:r>
            <a:r>
              <a:rPr lang="zh-TW" altLang="en-US" sz="3800" b="1" dirty="0" smtClean="0">
                <a:solidFill>
                  <a:schemeClr val="tx1">
                    <a:lumMod val="95000"/>
                    <a:lumOff val="5000"/>
                  </a:schemeClr>
                </a:solidFill>
                <a:effectLst>
                  <a:outerShdw blurRad="38100" dist="38100" dir="2700000" algn="tl">
                    <a:srgbClr val="C0C0C0"/>
                  </a:outerShdw>
                </a:effectLst>
                <a:latin typeface="標楷體" pitchFamily="65" charset="-120"/>
                <a:ea typeface="標楷體" pitchFamily="65" charset="-120"/>
                <a:cs typeface="+mj-cs"/>
              </a:rPr>
              <a:t>年</a:t>
            </a:r>
            <a:r>
              <a:rPr lang="zh-TW" altLang="en-US" sz="3800" b="1" dirty="0" smtClean="0">
                <a:solidFill>
                  <a:schemeClr val="tx1">
                    <a:lumMod val="95000"/>
                    <a:lumOff val="5000"/>
                  </a:schemeClr>
                </a:solidFill>
                <a:effectLst>
                  <a:outerShdw blurRad="38100" dist="38100" dir="2700000" algn="tl">
                    <a:srgbClr val="C0C0C0"/>
                  </a:outerShdw>
                </a:effectLst>
                <a:latin typeface="標楷體" pitchFamily="65" charset="-120"/>
                <a:ea typeface="標楷體" pitchFamily="65" charset="-120"/>
                <a:cs typeface="+mj-cs"/>
              </a:rPr>
              <a:t>第</a:t>
            </a:r>
            <a:r>
              <a:rPr lang="zh-TW" altLang="en-US" sz="3800" b="1" dirty="0">
                <a:solidFill>
                  <a:schemeClr val="tx1">
                    <a:lumMod val="95000"/>
                    <a:lumOff val="5000"/>
                  </a:schemeClr>
                </a:solidFill>
                <a:effectLst>
                  <a:outerShdw blurRad="38100" dist="38100" dir="2700000" algn="tl">
                    <a:srgbClr val="C0C0C0"/>
                  </a:outerShdw>
                </a:effectLst>
                <a:latin typeface="標楷體" pitchFamily="65" charset="-120"/>
                <a:ea typeface="標楷體" pitchFamily="65" charset="-120"/>
                <a:cs typeface="+mj-cs"/>
              </a:rPr>
              <a:t>二</a:t>
            </a:r>
            <a:r>
              <a:rPr lang="zh-TW" altLang="en-US" sz="3800" b="1" dirty="0" smtClean="0">
                <a:solidFill>
                  <a:schemeClr val="tx1">
                    <a:lumMod val="95000"/>
                    <a:lumOff val="5000"/>
                  </a:schemeClr>
                </a:solidFill>
                <a:effectLst>
                  <a:outerShdw blurRad="38100" dist="38100" dir="2700000" algn="tl">
                    <a:srgbClr val="C0C0C0"/>
                  </a:outerShdw>
                </a:effectLst>
                <a:latin typeface="標楷體" pitchFamily="65" charset="-120"/>
                <a:ea typeface="標楷體" pitchFamily="65" charset="-120"/>
                <a:cs typeface="+mj-cs"/>
              </a:rPr>
              <a:t>次</a:t>
            </a:r>
            <a:r>
              <a:rPr lang="zh-TW" altLang="en-US" sz="3800" b="1" dirty="0">
                <a:solidFill>
                  <a:schemeClr val="tx1">
                    <a:lumMod val="95000"/>
                    <a:lumOff val="5000"/>
                  </a:schemeClr>
                </a:solidFill>
                <a:effectLst>
                  <a:outerShdw blurRad="38100" dist="38100" dir="2700000" algn="tl">
                    <a:srgbClr val="C0C0C0"/>
                  </a:outerShdw>
                </a:effectLst>
                <a:latin typeface="標楷體" pitchFamily="65" charset="-120"/>
                <a:ea typeface="標楷體" pitchFamily="65" charset="-120"/>
                <a:cs typeface="+mj-cs"/>
              </a:rPr>
              <a:t>安全工作小組會議</a:t>
            </a:r>
            <a:endParaRPr lang="en-US" altLang="zh-TW" sz="3800" b="1" dirty="0">
              <a:solidFill>
                <a:schemeClr val="tx1">
                  <a:lumMod val="95000"/>
                  <a:lumOff val="5000"/>
                </a:schemeClr>
              </a:solidFill>
              <a:effectLst>
                <a:outerShdw blurRad="38100" dist="38100" dir="2700000" algn="tl">
                  <a:srgbClr val="C0C0C0"/>
                </a:outerShdw>
              </a:effectLst>
              <a:latin typeface="標楷體" pitchFamily="65" charset="-120"/>
              <a:ea typeface="標楷體" pitchFamily="65" charset="-120"/>
              <a:cs typeface="+mj-cs"/>
            </a:endParaRPr>
          </a:p>
        </p:txBody>
      </p:sp>
      <p:sp>
        <p:nvSpPr>
          <p:cNvPr id="6" name="Rectangle 3"/>
          <p:cNvSpPr txBox="1">
            <a:spLocks noChangeArrowheads="1"/>
          </p:cNvSpPr>
          <p:nvPr/>
        </p:nvSpPr>
        <p:spPr>
          <a:xfrm>
            <a:off x="232575" y="4720644"/>
            <a:ext cx="6629400" cy="1676400"/>
          </a:xfrm>
          <a:prstGeom prst="rect">
            <a:avLst/>
          </a:prstGeom>
        </p:spPr>
        <p:txBody>
          <a:bodyPr vert="horz" lIns="91440" tIns="45720" rIns="91440" bIns="45720" rtlCol="0">
            <a:normAutofit/>
          </a:bodyPr>
          <a:lstStyle>
            <a:lvl1pPr marL="0" indent="0" algn="ctr" defTabSz="457200" rtl="0" eaLnBrk="1" latinLnBrk="0" hangingPunct="1">
              <a:spcBef>
                <a:spcPct val="20000"/>
              </a:spcBef>
              <a:buFont typeface="Arial"/>
              <a:buNone/>
              <a:defRPr sz="3200" kern="1200">
                <a:solidFill>
                  <a:schemeClr val="tx1">
                    <a:tint val="75000"/>
                  </a:schemeClr>
                </a:solidFill>
                <a:latin typeface="+mn-lt"/>
                <a:ea typeface="+mn-ea"/>
                <a:cs typeface="+mn-cs"/>
              </a:defRPr>
            </a:lvl1pPr>
            <a:lvl2pPr marL="457200" indent="0" algn="ctr" defTabSz="457200" rtl="0" eaLnBrk="1" latinLnBrk="0" hangingPunct="1">
              <a:spcBef>
                <a:spcPct val="20000"/>
              </a:spcBef>
              <a:buFont typeface="Arial"/>
              <a:buNone/>
              <a:defRPr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pPr algn="r">
              <a:lnSpc>
                <a:spcPct val="90000"/>
              </a:lnSpc>
            </a:pPr>
            <a:endParaRPr lang="en-US" altLang="zh-TW" dirty="0" smtClean="0">
              <a:solidFill>
                <a:schemeClr val="tx1"/>
              </a:solidFill>
              <a:latin typeface="標楷體" pitchFamily="65" charset="-120"/>
              <a:ea typeface="標楷體" pitchFamily="65" charset="-120"/>
            </a:endParaRPr>
          </a:p>
          <a:p>
            <a:pPr algn="r">
              <a:lnSpc>
                <a:spcPct val="90000"/>
              </a:lnSpc>
            </a:pPr>
            <a:r>
              <a:rPr lang="en-US" altLang="zh-TW" sz="2800" dirty="0" smtClean="0">
                <a:solidFill>
                  <a:schemeClr val="tx1"/>
                </a:solidFill>
                <a:latin typeface="標楷體" pitchFamily="65" charset="-120"/>
                <a:ea typeface="標楷體" pitchFamily="65" charset="-120"/>
              </a:rPr>
              <a:t>111</a:t>
            </a:r>
            <a:r>
              <a:rPr lang="zh-TW" altLang="en-US" sz="2800" dirty="0" smtClean="0">
                <a:solidFill>
                  <a:schemeClr val="tx1"/>
                </a:solidFill>
                <a:latin typeface="標楷體" pitchFamily="65" charset="-120"/>
                <a:ea typeface="標楷體" pitchFamily="65" charset="-120"/>
              </a:rPr>
              <a:t>年</a:t>
            </a:r>
            <a:r>
              <a:rPr lang="en-US" altLang="zh-TW" sz="2800" dirty="0">
                <a:solidFill>
                  <a:schemeClr val="tx1"/>
                </a:solidFill>
                <a:latin typeface="標楷體" pitchFamily="65" charset="-120"/>
                <a:ea typeface="標楷體" pitchFamily="65" charset="-120"/>
              </a:rPr>
              <a:t>6</a:t>
            </a:r>
            <a:r>
              <a:rPr lang="zh-TW" altLang="en-US" sz="2800" dirty="0" smtClean="0">
                <a:solidFill>
                  <a:schemeClr val="tx1"/>
                </a:solidFill>
                <a:latin typeface="標楷體" pitchFamily="65" charset="-120"/>
                <a:ea typeface="標楷體" pitchFamily="65" charset="-120"/>
              </a:rPr>
              <a:t>月</a:t>
            </a:r>
            <a:r>
              <a:rPr lang="en-US" altLang="zh-TW" sz="2800" dirty="0">
                <a:solidFill>
                  <a:schemeClr val="tx1"/>
                </a:solidFill>
                <a:latin typeface="標楷體" pitchFamily="65" charset="-120"/>
                <a:ea typeface="標楷體" pitchFamily="65" charset="-120"/>
              </a:rPr>
              <a:t>6</a:t>
            </a:r>
            <a:r>
              <a:rPr lang="zh-TW" altLang="en-US" sz="2800" dirty="0" smtClean="0">
                <a:solidFill>
                  <a:schemeClr val="tx1"/>
                </a:solidFill>
                <a:latin typeface="標楷體" pitchFamily="65" charset="-120"/>
                <a:ea typeface="標楷體" pitchFamily="65" charset="-120"/>
              </a:rPr>
              <a:t>日</a:t>
            </a:r>
            <a:r>
              <a:rPr lang="en-US" altLang="zh-TW" sz="2800" dirty="0" smtClean="0">
                <a:solidFill>
                  <a:schemeClr val="tx1"/>
                </a:solidFill>
                <a:latin typeface="標楷體" pitchFamily="65" charset="-120"/>
                <a:ea typeface="標楷體" pitchFamily="65" charset="-120"/>
              </a:rPr>
              <a:t>(</a:t>
            </a:r>
            <a:r>
              <a:rPr lang="zh-TW" altLang="en-US" sz="2800" dirty="0" smtClean="0">
                <a:solidFill>
                  <a:schemeClr val="tx1"/>
                </a:solidFill>
                <a:latin typeface="標楷體" pitchFamily="65" charset="-120"/>
                <a:ea typeface="標楷體" pitchFamily="65" charset="-120"/>
              </a:rPr>
              <a:t>星期一</a:t>
            </a:r>
            <a:r>
              <a:rPr lang="en-US" altLang="zh-TW" sz="2800" dirty="0" smtClean="0">
                <a:solidFill>
                  <a:schemeClr val="tx1"/>
                </a:solidFill>
                <a:latin typeface="標楷體" pitchFamily="65" charset="-120"/>
                <a:ea typeface="標楷體" pitchFamily="65" charset="-120"/>
              </a:rPr>
              <a:t>)</a:t>
            </a:r>
            <a:r>
              <a:rPr lang="zh-TW" altLang="en-US" sz="2800" dirty="0">
                <a:solidFill>
                  <a:schemeClr val="tx1"/>
                </a:solidFill>
                <a:latin typeface="標楷體" pitchFamily="65" charset="-120"/>
                <a:ea typeface="標楷體" pitchFamily="65" charset="-120"/>
              </a:rPr>
              <a:t>下</a:t>
            </a:r>
            <a:r>
              <a:rPr lang="zh-TW" altLang="en-US" sz="2800" dirty="0" smtClean="0">
                <a:solidFill>
                  <a:schemeClr val="tx1"/>
                </a:solidFill>
                <a:latin typeface="標楷體" pitchFamily="65" charset="-120"/>
                <a:ea typeface="標楷體" pitchFamily="65" charset="-120"/>
              </a:rPr>
              <a:t>午</a:t>
            </a:r>
            <a:r>
              <a:rPr lang="en-US" altLang="zh-TW" sz="2800" dirty="0" smtClean="0">
                <a:solidFill>
                  <a:schemeClr val="tx1"/>
                </a:solidFill>
                <a:latin typeface="標楷體" pitchFamily="65" charset="-120"/>
                <a:ea typeface="標楷體" pitchFamily="65" charset="-120"/>
              </a:rPr>
              <a:t>14</a:t>
            </a:r>
            <a:r>
              <a:rPr lang="zh-TW" altLang="en-US" sz="2800" dirty="0" smtClean="0">
                <a:solidFill>
                  <a:schemeClr val="tx1"/>
                </a:solidFill>
                <a:latin typeface="標楷體" pitchFamily="65" charset="-120"/>
                <a:ea typeface="標楷體" pitchFamily="65" charset="-120"/>
              </a:rPr>
              <a:t>時</a:t>
            </a:r>
            <a:r>
              <a:rPr lang="en-US" altLang="zh-TW" sz="2800" dirty="0" smtClean="0">
                <a:solidFill>
                  <a:schemeClr val="tx1"/>
                </a:solidFill>
                <a:latin typeface="標楷體" pitchFamily="65" charset="-120"/>
                <a:ea typeface="標楷體" pitchFamily="65" charset="-120"/>
              </a:rPr>
              <a:t>00</a:t>
            </a:r>
            <a:r>
              <a:rPr lang="zh-TW" altLang="en-US" sz="2800" dirty="0" smtClean="0">
                <a:solidFill>
                  <a:schemeClr val="tx1"/>
                </a:solidFill>
                <a:latin typeface="標楷體" pitchFamily="65" charset="-120"/>
                <a:ea typeface="標楷體" pitchFamily="65" charset="-120"/>
              </a:rPr>
              <a:t>分</a:t>
            </a:r>
            <a:endParaRPr lang="en-US" altLang="zh-TW" sz="2800" dirty="0" smtClean="0">
              <a:solidFill>
                <a:schemeClr val="tx1"/>
              </a:solidFill>
              <a:latin typeface="標楷體" pitchFamily="65" charset="-120"/>
              <a:ea typeface="標楷體" pitchFamily="65" charset="-120"/>
            </a:endParaRPr>
          </a:p>
          <a:p>
            <a:pPr algn="r">
              <a:lnSpc>
                <a:spcPct val="90000"/>
              </a:lnSpc>
            </a:pPr>
            <a:r>
              <a:rPr lang="zh-TW" altLang="en-US" sz="2800" dirty="0" smtClean="0">
                <a:solidFill>
                  <a:schemeClr val="tx1"/>
                </a:solidFill>
                <a:latin typeface="標楷體" pitchFamily="65" charset="-120"/>
                <a:ea typeface="標楷體" pitchFamily="65" charset="-120"/>
              </a:rPr>
              <a:t>本站大會議室</a:t>
            </a:r>
          </a:p>
        </p:txBody>
      </p:sp>
    </p:spTree>
    <p:extLst>
      <p:ext uri="{BB962C8B-B14F-4D97-AF65-F5344CB8AC3E}">
        <p14:creationId xmlns:p14="http://schemas.microsoft.com/office/powerpoint/2010/main" val="397508033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圖片 5" descr="金門航空站事務用品類PPT底圖27-28.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805214"/>
            <a:ext cx="9144000" cy="368685"/>
          </a:xfrm>
          <a:prstGeom prst="rect">
            <a:avLst/>
          </a:prstGeom>
        </p:spPr>
      </p:pic>
      <p:pic>
        <p:nvPicPr>
          <p:cNvPr id="7" name="圖片 6" descr="金門航空站CI-05.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5402" y="279403"/>
            <a:ext cx="4050547" cy="707323"/>
          </a:xfrm>
          <a:prstGeom prst="rect">
            <a:avLst/>
          </a:prstGeom>
        </p:spPr>
      </p:pic>
      <p:sp>
        <p:nvSpPr>
          <p:cNvPr id="9" name="內容版面配置區 2"/>
          <p:cNvSpPr>
            <a:spLocks noGrp="1"/>
          </p:cNvSpPr>
          <p:nvPr>
            <p:ph idx="1"/>
          </p:nvPr>
        </p:nvSpPr>
        <p:spPr>
          <a:xfrm>
            <a:off x="609600" y="1898841"/>
            <a:ext cx="7924800" cy="4752975"/>
          </a:xfrm>
        </p:spPr>
        <p:txBody>
          <a:bodyPr>
            <a:normAutofit/>
          </a:bodyPr>
          <a:lstStyle/>
          <a:p>
            <a:r>
              <a:rPr lang="zh-TW" altLang="en-US" b="1" dirty="0" smtClean="0">
                <a:ea typeface="標楷體" pitchFamily="65" charset="-120"/>
              </a:rPr>
              <a:t>輕度後果安全事件目標值 </a:t>
            </a:r>
            <a:r>
              <a:rPr lang="en-US" altLang="zh-TW" b="1" dirty="0" smtClean="0">
                <a:ea typeface="標楷體" pitchFamily="65" charset="-120"/>
              </a:rPr>
              <a:t>(</a:t>
            </a:r>
            <a:r>
              <a:rPr lang="zh-TW" altLang="en-US" b="1" dirty="0" smtClean="0">
                <a:ea typeface="標楷體" pitchFamily="65" charset="-120"/>
              </a:rPr>
              <a:t>續</a:t>
            </a:r>
            <a:r>
              <a:rPr lang="en-US" altLang="zh-TW" b="1" dirty="0" smtClean="0">
                <a:ea typeface="標楷體" pitchFamily="65" charset="-120"/>
              </a:rPr>
              <a:t>)</a:t>
            </a:r>
          </a:p>
          <a:p>
            <a:pPr lvl="1"/>
            <a:r>
              <a:rPr lang="zh-TW" altLang="zh-TW" b="1" dirty="0" smtClean="0">
                <a:ea typeface="標楷體" pitchFamily="65" charset="-120"/>
              </a:rPr>
              <a:t>野生動物</a:t>
            </a:r>
            <a:r>
              <a:rPr lang="zh-TW" altLang="zh-TW" b="1" dirty="0">
                <a:ea typeface="標楷體" pitchFamily="65" charset="-120"/>
              </a:rPr>
              <a:t>入侵空側管制區事件發生率</a:t>
            </a:r>
            <a:r>
              <a:rPr lang="en-US" altLang="zh-TW" b="1" dirty="0">
                <a:ea typeface="標楷體" pitchFamily="65" charset="-120"/>
              </a:rPr>
              <a:t>(</a:t>
            </a:r>
            <a:r>
              <a:rPr lang="zh-TW" altLang="zh-TW" b="1" dirty="0">
                <a:ea typeface="標楷體" pitchFamily="65" charset="-120"/>
              </a:rPr>
              <a:t>有影響航空器運行之虞</a:t>
            </a:r>
            <a:r>
              <a:rPr lang="en-US" altLang="zh-TW" b="1" dirty="0">
                <a:ea typeface="標楷體" pitchFamily="65" charset="-120"/>
              </a:rPr>
              <a:t>) </a:t>
            </a:r>
          </a:p>
          <a:p>
            <a:pPr lvl="2"/>
            <a:r>
              <a:rPr lang="zh-TW" altLang="en-US" b="1" dirty="0" smtClean="0">
                <a:ea typeface="標楷體" pitchFamily="65" charset="-120"/>
              </a:rPr>
              <a:t>目標</a:t>
            </a:r>
            <a:r>
              <a:rPr lang="zh-TW" altLang="en-US" b="1" dirty="0">
                <a:ea typeface="標楷體" pitchFamily="65" charset="-120"/>
              </a:rPr>
              <a:t>：</a:t>
            </a:r>
            <a:r>
              <a:rPr lang="en-US" altLang="zh-TW" b="1" dirty="0">
                <a:ea typeface="標楷體" pitchFamily="65" charset="-120"/>
              </a:rPr>
              <a:t> 0.34</a:t>
            </a:r>
            <a:r>
              <a:rPr lang="zh-TW" altLang="zh-TW" b="1" dirty="0">
                <a:ea typeface="標楷體" pitchFamily="65" charset="-120"/>
              </a:rPr>
              <a:t>次</a:t>
            </a:r>
            <a:r>
              <a:rPr lang="en-US" altLang="zh-TW" b="1" dirty="0">
                <a:ea typeface="標楷體" pitchFamily="65" charset="-120"/>
              </a:rPr>
              <a:t>/</a:t>
            </a:r>
            <a:r>
              <a:rPr lang="zh-TW" altLang="zh-TW" b="1" dirty="0">
                <a:ea typeface="標楷體" pitchFamily="65" charset="-120"/>
              </a:rPr>
              <a:t>千架起降架次以下</a:t>
            </a:r>
            <a:endParaRPr lang="en-US" altLang="zh-TW" b="1" dirty="0">
              <a:ea typeface="標楷體" pitchFamily="65" charset="-120"/>
            </a:endParaRPr>
          </a:p>
          <a:p>
            <a:pPr lvl="2"/>
            <a:r>
              <a:rPr lang="zh-TW" altLang="en-US" b="1" dirty="0" smtClean="0">
                <a:solidFill>
                  <a:srgbClr val="C00000"/>
                </a:solidFill>
                <a:ea typeface="標楷體" pitchFamily="65" charset="-120"/>
              </a:rPr>
              <a:t>警示值：</a:t>
            </a:r>
            <a:r>
              <a:rPr lang="en-US" altLang="zh-TW" dirty="0"/>
              <a:t> </a:t>
            </a:r>
            <a:r>
              <a:rPr lang="en-US" altLang="zh-TW" b="1" dirty="0">
                <a:solidFill>
                  <a:srgbClr val="C00000"/>
                </a:solidFill>
                <a:ea typeface="標楷體" pitchFamily="65" charset="-120"/>
              </a:rPr>
              <a:t>1.28</a:t>
            </a:r>
            <a:r>
              <a:rPr lang="zh-TW" altLang="zh-TW" b="1" dirty="0">
                <a:solidFill>
                  <a:srgbClr val="C00000"/>
                </a:solidFill>
                <a:ea typeface="標楷體" pitchFamily="65" charset="-120"/>
              </a:rPr>
              <a:t>次</a:t>
            </a:r>
            <a:r>
              <a:rPr lang="en-US" altLang="zh-TW" b="1" dirty="0">
                <a:solidFill>
                  <a:srgbClr val="C00000"/>
                </a:solidFill>
                <a:ea typeface="標楷體" pitchFamily="65" charset="-120"/>
              </a:rPr>
              <a:t>/</a:t>
            </a:r>
            <a:r>
              <a:rPr lang="zh-TW" altLang="zh-TW" b="1" dirty="0">
                <a:solidFill>
                  <a:srgbClr val="C00000"/>
                </a:solidFill>
                <a:ea typeface="標楷體" pitchFamily="65" charset="-120"/>
              </a:rPr>
              <a:t>千架起降架次</a:t>
            </a:r>
            <a:r>
              <a:rPr lang="zh-TW" altLang="zh-TW" b="1" dirty="0" smtClean="0">
                <a:solidFill>
                  <a:srgbClr val="C00000"/>
                </a:solidFill>
                <a:ea typeface="標楷體" pitchFamily="65" charset="-120"/>
              </a:rPr>
              <a:t>以下</a:t>
            </a:r>
            <a:endParaRPr lang="en-US" altLang="zh-TW" b="1" dirty="0" smtClean="0">
              <a:solidFill>
                <a:srgbClr val="C00000"/>
              </a:solidFill>
              <a:ea typeface="標楷體" pitchFamily="65" charset="-120"/>
            </a:endParaRPr>
          </a:p>
          <a:p>
            <a:pPr lvl="2"/>
            <a:r>
              <a:rPr lang="zh-TW" altLang="en-US" b="1" dirty="0" smtClean="0">
                <a:ea typeface="標楷體" pitchFamily="65" charset="-120"/>
              </a:rPr>
              <a:t>備註</a:t>
            </a:r>
            <a:r>
              <a:rPr lang="en-US" altLang="zh-TW" b="1" dirty="0">
                <a:ea typeface="標楷體" pitchFamily="65" charset="-120"/>
              </a:rPr>
              <a:t>:</a:t>
            </a:r>
            <a:r>
              <a:rPr lang="zh-CN" altLang="zh-TW" b="1" dirty="0">
                <a:ea typeface="標楷體" pitchFamily="65" charset="-120"/>
              </a:rPr>
              <a:t>次數按月累計檢視</a:t>
            </a:r>
          </a:p>
          <a:p>
            <a:pPr lvl="2"/>
            <a:r>
              <a:rPr lang="zh-TW" altLang="en-US" dirty="0">
                <a:solidFill>
                  <a:srgbClr val="0070C0"/>
                </a:solidFill>
                <a:ea typeface="標楷體" pitchFamily="65" charset="-120"/>
              </a:rPr>
              <a:t>現狀：統計</a:t>
            </a:r>
            <a:r>
              <a:rPr lang="en-US" altLang="zh-TW" dirty="0">
                <a:solidFill>
                  <a:srgbClr val="0070C0"/>
                </a:solidFill>
                <a:ea typeface="標楷體" panose="03000509000000000000" pitchFamily="65" charset="-120"/>
              </a:rPr>
              <a:t>111</a:t>
            </a:r>
            <a:r>
              <a:rPr lang="zh-TW" altLang="en-US" dirty="0" smtClean="0">
                <a:solidFill>
                  <a:srgbClr val="0070C0"/>
                </a:solidFill>
                <a:ea typeface="標楷體" pitchFamily="65" charset="-120"/>
              </a:rPr>
              <a:t>年</a:t>
            </a:r>
            <a:r>
              <a:rPr lang="en-US" altLang="zh-TW" dirty="0" smtClean="0">
                <a:solidFill>
                  <a:srgbClr val="0070C0"/>
                </a:solidFill>
                <a:ea typeface="標楷體" panose="03000509000000000000" pitchFamily="65" charset="-120"/>
              </a:rPr>
              <a:t>01</a:t>
            </a:r>
            <a:r>
              <a:rPr lang="zh-TW" altLang="en-US" dirty="0" smtClean="0">
                <a:solidFill>
                  <a:srgbClr val="0070C0"/>
                </a:solidFill>
                <a:ea typeface="標楷體" pitchFamily="65" charset="-120"/>
              </a:rPr>
              <a:t>月</a:t>
            </a:r>
            <a:r>
              <a:rPr lang="en-US" altLang="zh-TW" dirty="0" smtClean="0">
                <a:solidFill>
                  <a:srgbClr val="0070C0"/>
                </a:solidFill>
                <a:ea typeface="標楷體" panose="03000509000000000000" pitchFamily="65" charset="-120"/>
              </a:rPr>
              <a:t>01</a:t>
            </a:r>
            <a:r>
              <a:rPr lang="zh-TW" altLang="en-US" dirty="0">
                <a:solidFill>
                  <a:srgbClr val="0070C0"/>
                </a:solidFill>
                <a:ea typeface="標楷體" pitchFamily="65" charset="-120"/>
              </a:rPr>
              <a:t>日至</a:t>
            </a:r>
            <a:r>
              <a:rPr lang="en-US" altLang="zh-TW" dirty="0">
                <a:solidFill>
                  <a:srgbClr val="0070C0"/>
                </a:solidFill>
                <a:ea typeface="標楷體" panose="03000509000000000000" pitchFamily="65" charset="-120"/>
              </a:rPr>
              <a:t>111</a:t>
            </a:r>
            <a:r>
              <a:rPr lang="zh-TW" altLang="en-US" dirty="0" smtClean="0">
                <a:solidFill>
                  <a:srgbClr val="0070C0"/>
                </a:solidFill>
                <a:ea typeface="標楷體" pitchFamily="65" charset="-120"/>
              </a:rPr>
              <a:t>年</a:t>
            </a:r>
            <a:r>
              <a:rPr lang="en-US" altLang="zh-TW" dirty="0" smtClean="0">
                <a:solidFill>
                  <a:srgbClr val="0070C0"/>
                </a:solidFill>
                <a:ea typeface="標楷體" pitchFamily="65" charset="-120"/>
              </a:rPr>
              <a:t>0</a:t>
            </a:r>
            <a:r>
              <a:rPr lang="en-US" altLang="zh-TW" dirty="0" smtClean="0">
                <a:solidFill>
                  <a:srgbClr val="0070C0"/>
                </a:solidFill>
                <a:ea typeface="標楷體" pitchFamily="65" charset="-120"/>
              </a:rPr>
              <a:t>6</a:t>
            </a:r>
            <a:r>
              <a:rPr lang="zh-TW" altLang="en-US" dirty="0" smtClean="0">
                <a:solidFill>
                  <a:srgbClr val="0070C0"/>
                </a:solidFill>
                <a:ea typeface="標楷體" pitchFamily="65" charset="-120"/>
              </a:rPr>
              <a:t>月</a:t>
            </a:r>
            <a:r>
              <a:rPr lang="en-US" altLang="zh-TW" dirty="0" smtClean="0">
                <a:solidFill>
                  <a:srgbClr val="0070C0"/>
                </a:solidFill>
                <a:ea typeface="標楷體" pitchFamily="65" charset="-120"/>
              </a:rPr>
              <a:t>01</a:t>
            </a:r>
            <a:r>
              <a:rPr lang="zh-TW" altLang="en-US" dirty="0" smtClean="0">
                <a:solidFill>
                  <a:srgbClr val="0070C0"/>
                </a:solidFill>
                <a:ea typeface="標楷體" pitchFamily="65" charset="-120"/>
              </a:rPr>
              <a:t>日</a:t>
            </a:r>
            <a:r>
              <a:rPr lang="zh-TW" altLang="en-US" dirty="0">
                <a:solidFill>
                  <a:srgbClr val="0070C0"/>
                </a:solidFill>
                <a:ea typeface="標楷體" pitchFamily="65" charset="-120"/>
              </a:rPr>
              <a:t>止起降架次</a:t>
            </a:r>
            <a:r>
              <a:rPr lang="zh-TW" altLang="en-US" dirty="0" smtClean="0">
                <a:solidFill>
                  <a:srgbClr val="0070C0"/>
                </a:solidFill>
                <a:ea typeface="標楷體" pitchFamily="65" charset="-120"/>
              </a:rPr>
              <a:t>共計</a:t>
            </a:r>
            <a:r>
              <a:rPr lang="en-US" altLang="zh-TW" dirty="0" smtClean="0">
                <a:solidFill>
                  <a:srgbClr val="0070C0"/>
                </a:solidFill>
                <a:ea typeface="標楷體" pitchFamily="65" charset="-120"/>
              </a:rPr>
              <a:t>8</a:t>
            </a:r>
            <a:r>
              <a:rPr lang="en-US" altLang="zh-TW" dirty="0" smtClean="0">
                <a:solidFill>
                  <a:srgbClr val="0070C0"/>
                </a:solidFill>
                <a:ea typeface="標楷體" panose="03000509000000000000" pitchFamily="65" charset="-120"/>
              </a:rPr>
              <a:t>,079</a:t>
            </a:r>
            <a:r>
              <a:rPr lang="zh-TW" altLang="en-US" dirty="0" smtClean="0">
                <a:solidFill>
                  <a:srgbClr val="0070C0"/>
                </a:solidFill>
                <a:ea typeface="標楷體" pitchFamily="65" charset="-120"/>
              </a:rPr>
              <a:t>架次</a:t>
            </a:r>
            <a:r>
              <a:rPr lang="zh-TW" altLang="en-US" dirty="0">
                <a:solidFill>
                  <a:srgbClr val="0070C0"/>
                </a:solidFill>
                <a:ea typeface="標楷體" pitchFamily="65" charset="-120"/>
              </a:rPr>
              <a:t>，目前</a:t>
            </a:r>
            <a:r>
              <a:rPr lang="zh-TW" altLang="en-US" dirty="0" smtClean="0">
                <a:solidFill>
                  <a:srgbClr val="0070C0"/>
                </a:solidFill>
                <a:ea typeface="標楷體" pitchFamily="65" charset="-120"/>
              </a:rPr>
              <a:t>總計</a:t>
            </a:r>
            <a:r>
              <a:rPr lang="en-US" altLang="zh-TW" dirty="0">
                <a:solidFill>
                  <a:srgbClr val="FF0000"/>
                </a:solidFill>
                <a:ea typeface="標楷體" pitchFamily="65" charset="-120"/>
              </a:rPr>
              <a:t>1</a:t>
            </a:r>
            <a:r>
              <a:rPr lang="zh-TW" altLang="en-US" dirty="0" smtClean="0">
                <a:solidFill>
                  <a:srgbClr val="0070C0"/>
                </a:solidFill>
                <a:ea typeface="標楷體" pitchFamily="65" charset="-120"/>
              </a:rPr>
              <a:t>件</a:t>
            </a:r>
            <a:r>
              <a:rPr lang="zh-TW" altLang="zh-TW" dirty="0">
                <a:solidFill>
                  <a:srgbClr val="0070C0"/>
                </a:solidFill>
                <a:ea typeface="標楷體" pitchFamily="65" charset="-120"/>
              </a:rPr>
              <a:t>野生動物入侵空側管制區事件</a:t>
            </a:r>
            <a:r>
              <a:rPr lang="zh-TW" altLang="en-US" dirty="0" smtClean="0">
                <a:solidFill>
                  <a:srgbClr val="0070C0"/>
                </a:solidFill>
                <a:ea typeface="標楷體" pitchFamily="65" charset="-120"/>
              </a:rPr>
              <a:t>，</a:t>
            </a:r>
            <a:r>
              <a:rPr lang="zh-TW" altLang="en-US" dirty="0">
                <a:solidFill>
                  <a:srgbClr val="0070C0"/>
                </a:solidFill>
                <a:ea typeface="標楷體" pitchFamily="65" charset="-120"/>
              </a:rPr>
              <a:t>至本季目前統計平均值</a:t>
            </a:r>
            <a:r>
              <a:rPr lang="zh-TW" altLang="en-US" dirty="0" smtClean="0">
                <a:solidFill>
                  <a:srgbClr val="0070C0"/>
                </a:solidFill>
                <a:ea typeface="標楷體" pitchFamily="65" charset="-120"/>
              </a:rPr>
              <a:t>為</a:t>
            </a:r>
            <a:r>
              <a:rPr lang="en-US" altLang="zh-TW" dirty="0" smtClean="0">
                <a:solidFill>
                  <a:srgbClr val="0070C0"/>
                </a:solidFill>
                <a:ea typeface="標楷體" pitchFamily="65" charset="-120"/>
              </a:rPr>
              <a:t>0.12</a:t>
            </a:r>
            <a:r>
              <a:rPr lang="zh-TW" altLang="en-US" dirty="0" smtClean="0">
                <a:solidFill>
                  <a:srgbClr val="0070C0"/>
                </a:solidFill>
                <a:ea typeface="標楷體" pitchFamily="65" charset="-120"/>
              </a:rPr>
              <a:t>次</a:t>
            </a:r>
            <a:r>
              <a:rPr lang="en-US" altLang="zh-TW" dirty="0" smtClean="0">
                <a:solidFill>
                  <a:srgbClr val="0070C0"/>
                </a:solidFill>
                <a:ea typeface="標楷體" pitchFamily="65" charset="-120"/>
              </a:rPr>
              <a:t>/</a:t>
            </a:r>
            <a:r>
              <a:rPr lang="zh-TW" altLang="zh-TW" dirty="0">
                <a:solidFill>
                  <a:srgbClr val="0070C0"/>
                </a:solidFill>
                <a:ea typeface="標楷體" pitchFamily="65" charset="-120"/>
              </a:rPr>
              <a:t>千架起降架次</a:t>
            </a:r>
            <a:r>
              <a:rPr lang="zh-TW" altLang="zh-TW" dirty="0" smtClean="0">
                <a:solidFill>
                  <a:srgbClr val="0070C0"/>
                </a:solidFill>
                <a:ea typeface="標楷體" pitchFamily="65" charset="-120"/>
              </a:rPr>
              <a:t>以下</a:t>
            </a:r>
            <a:r>
              <a:rPr lang="en-US" altLang="zh-TW" dirty="0" smtClean="0">
                <a:solidFill>
                  <a:srgbClr val="FF0000"/>
                </a:solidFill>
                <a:ea typeface="標楷體" pitchFamily="65" charset="-120"/>
              </a:rPr>
              <a:t>(</a:t>
            </a:r>
            <a:r>
              <a:rPr lang="zh-TW" altLang="en-US" dirty="0" smtClean="0">
                <a:solidFill>
                  <a:srgbClr val="FF0000"/>
                </a:solidFill>
                <a:ea typeface="標楷體" pitchFamily="65" charset="-120"/>
              </a:rPr>
              <a:t>第</a:t>
            </a:r>
            <a:r>
              <a:rPr lang="en-US" altLang="zh-TW" dirty="0" smtClean="0">
                <a:solidFill>
                  <a:srgbClr val="FF0000"/>
                </a:solidFill>
                <a:ea typeface="標楷體" pitchFamily="65" charset="-120"/>
              </a:rPr>
              <a:t>2</a:t>
            </a:r>
            <a:r>
              <a:rPr lang="zh-TW" altLang="en-US" dirty="0" smtClean="0">
                <a:solidFill>
                  <a:srgbClr val="FF0000"/>
                </a:solidFill>
                <a:ea typeface="標楷體" pitchFamily="65" charset="-120"/>
              </a:rPr>
              <a:t>季</a:t>
            </a:r>
            <a:r>
              <a:rPr lang="en-US" altLang="zh-TW" dirty="0" smtClean="0">
                <a:solidFill>
                  <a:srgbClr val="FF0000"/>
                </a:solidFill>
                <a:ea typeface="標楷體" pitchFamily="65" charset="-120"/>
              </a:rPr>
              <a:t>1</a:t>
            </a:r>
            <a:r>
              <a:rPr lang="zh-TW" altLang="en-US" dirty="0" smtClean="0">
                <a:solidFill>
                  <a:srgbClr val="FF0000"/>
                </a:solidFill>
                <a:ea typeface="標楷體" pitchFamily="65" charset="-120"/>
              </a:rPr>
              <a:t>件烏龜入侵</a:t>
            </a:r>
            <a:r>
              <a:rPr lang="en-US" altLang="zh-TW" dirty="0" smtClean="0">
                <a:solidFill>
                  <a:srgbClr val="FF0000"/>
                </a:solidFill>
                <a:ea typeface="標楷體" pitchFamily="65" charset="-120"/>
              </a:rPr>
              <a:t>)</a:t>
            </a:r>
            <a:r>
              <a:rPr lang="zh-TW" altLang="en-US" dirty="0" smtClean="0">
                <a:solidFill>
                  <a:srgbClr val="0070C0"/>
                </a:solidFill>
                <a:ea typeface="標楷體" pitchFamily="65" charset="-120"/>
              </a:rPr>
              <a:t>。</a:t>
            </a:r>
            <a:endParaRPr lang="zh-TW" altLang="en-US" dirty="0" smtClean="0">
              <a:solidFill>
                <a:srgbClr val="0070C0"/>
              </a:solidFill>
              <a:ea typeface="標楷體" pitchFamily="65" charset="-120"/>
            </a:endParaRPr>
          </a:p>
          <a:p>
            <a:pPr lvl="2"/>
            <a:endParaRPr lang="zh-TW" altLang="en-US" b="1" dirty="0" smtClean="0">
              <a:ea typeface="標楷體" pitchFamily="65" charset="-120"/>
            </a:endParaRPr>
          </a:p>
          <a:p>
            <a:endParaRPr lang="en-US" altLang="zh-TW" b="1" dirty="0" smtClean="0">
              <a:ea typeface="標楷體" pitchFamily="65" charset="-120"/>
            </a:endParaRPr>
          </a:p>
          <a:p>
            <a:endParaRPr lang="en-US" altLang="zh-TW" b="1" dirty="0" smtClean="0">
              <a:ea typeface="標楷體" pitchFamily="65" charset="-120"/>
            </a:endParaRPr>
          </a:p>
          <a:p>
            <a:endParaRPr lang="zh-TW" altLang="en-US" b="1" dirty="0" smtClean="0">
              <a:ea typeface="標楷體" pitchFamily="65" charset="-120"/>
            </a:endParaRPr>
          </a:p>
        </p:txBody>
      </p:sp>
      <p:sp>
        <p:nvSpPr>
          <p:cNvPr id="10" name="矩形 9"/>
          <p:cNvSpPr/>
          <p:nvPr/>
        </p:nvSpPr>
        <p:spPr>
          <a:xfrm>
            <a:off x="-235131" y="1064567"/>
            <a:ext cx="9379131" cy="677108"/>
          </a:xfrm>
          <a:prstGeom prst="rect">
            <a:avLst/>
          </a:prstGeom>
        </p:spPr>
        <p:txBody>
          <a:bodyPr wrap="square">
            <a:spAutoFit/>
          </a:bodyPr>
          <a:lstStyle/>
          <a:p>
            <a:pPr marL="400050" lvl="1" indent="0">
              <a:buFont typeface="Wingdings" pitchFamily="2" charset="2"/>
              <a:buNone/>
              <a:defRPr/>
            </a:pPr>
            <a:r>
              <a:rPr lang="en-US" altLang="zh-TW" sz="3800" b="1" dirty="0" smtClean="0">
                <a:solidFill>
                  <a:srgbClr val="FF0000"/>
                </a:solidFill>
                <a:effectLst>
                  <a:outerShdw blurRad="38100" dist="38100" dir="2700000" algn="tl">
                    <a:srgbClr val="C0C0C0"/>
                  </a:outerShdw>
                </a:effectLst>
                <a:latin typeface="標楷體" pitchFamily="65" charset="-120"/>
                <a:ea typeface="標楷體" pitchFamily="65" charset="-120"/>
                <a:cs typeface="+mj-cs"/>
              </a:rPr>
              <a:t>110</a:t>
            </a:r>
            <a:r>
              <a:rPr lang="zh-TW" altLang="en-US" sz="3800" b="1" dirty="0" smtClean="0">
                <a:solidFill>
                  <a:srgbClr val="FF0000"/>
                </a:solidFill>
                <a:effectLst>
                  <a:outerShdw blurRad="38100" dist="38100" dir="2700000" algn="tl">
                    <a:srgbClr val="C0C0C0"/>
                  </a:outerShdw>
                </a:effectLst>
                <a:latin typeface="標楷體" pitchFamily="65" charset="-120"/>
                <a:ea typeface="標楷體" pitchFamily="65" charset="-120"/>
                <a:cs typeface="+mj-cs"/>
              </a:rPr>
              <a:t>年度</a:t>
            </a:r>
            <a:r>
              <a:rPr lang="zh-TW" altLang="en-US" sz="3800" b="1" dirty="0">
                <a:solidFill>
                  <a:srgbClr val="FF0000"/>
                </a:solidFill>
                <a:effectLst>
                  <a:outerShdw blurRad="38100" dist="38100" dir="2700000" algn="tl">
                    <a:srgbClr val="C0C0C0"/>
                  </a:outerShdw>
                </a:effectLst>
                <a:latin typeface="標楷體" pitchFamily="65" charset="-120"/>
                <a:ea typeface="標楷體" pitchFamily="65" charset="-120"/>
                <a:cs typeface="+mj-cs"/>
              </a:rPr>
              <a:t>安全績效指標及</a:t>
            </a:r>
            <a:r>
              <a:rPr lang="zh-TW" altLang="en-US" sz="3800" b="1" dirty="0" smtClean="0">
                <a:solidFill>
                  <a:srgbClr val="FF0000"/>
                </a:solidFill>
                <a:effectLst>
                  <a:outerShdw blurRad="38100" dist="38100" dir="2700000" algn="tl">
                    <a:srgbClr val="C0C0C0"/>
                  </a:outerShdw>
                </a:effectLst>
                <a:latin typeface="標楷體" pitchFamily="65" charset="-120"/>
                <a:ea typeface="標楷體" pitchFamily="65" charset="-120"/>
                <a:cs typeface="+mj-cs"/>
              </a:rPr>
              <a:t>目標</a:t>
            </a:r>
            <a:r>
              <a:rPr lang="en-US" altLang="zh-TW" sz="3800" b="1" dirty="0" smtClean="0">
                <a:solidFill>
                  <a:srgbClr val="FF0000"/>
                </a:solidFill>
                <a:effectLst>
                  <a:outerShdw blurRad="38100" dist="38100" dir="2700000" algn="tl">
                    <a:srgbClr val="C0C0C0"/>
                  </a:outerShdw>
                </a:effectLst>
                <a:latin typeface="標楷體" pitchFamily="65" charset="-120"/>
                <a:ea typeface="標楷體" pitchFamily="65" charset="-120"/>
                <a:cs typeface="+mj-cs"/>
              </a:rPr>
              <a:t>-</a:t>
            </a:r>
            <a:r>
              <a:rPr lang="zh-TW" altLang="en-US" sz="3800" b="1" dirty="0" smtClean="0">
                <a:solidFill>
                  <a:srgbClr val="FF0000"/>
                </a:solidFill>
                <a:effectLst>
                  <a:outerShdw blurRad="38100" dist="38100" dir="2700000" algn="tl">
                    <a:srgbClr val="C0C0C0"/>
                  </a:outerShdw>
                </a:effectLst>
                <a:latin typeface="標楷體" pitchFamily="65" charset="-120"/>
                <a:ea typeface="標楷體" pitchFamily="65" charset="-120"/>
                <a:cs typeface="+mj-cs"/>
              </a:rPr>
              <a:t>訂定 </a:t>
            </a:r>
            <a:r>
              <a:rPr lang="en-US" altLang="zh-TW" sz="3800" b="1" dirty="0" smtClean="0">
                <a:solidFill>
                  <a:srgbClr val="FF0000"/>
                </a:solidFill>
                <a:effectLst>
                  <a:outerShdw blurRad="38100" dist="38100" dir="2700000" algn="tl">
                    <a:srgbClr val="C0C0C0"/>
                  </a:outerShdw>
                </a:effectLst>
                <a:latin typeface="標楷體" pitchFamily="65" charset="-120"/>
                <a:ea typeface="標楷體" pitchFamily="65" charset="-120"/>
                <a:cs typeface="+mj-cs"/>
              </a:rPr>
              <a:t>(3/4)</a:t>
            </a:r>
            <a:endParaRPr lang="zh-TW" altLang="en-US" sz="3800" b="1" dirty="0">
              <a:solidFill>
                <a:srgbClr val="FF0000"/>
              </a:solidFill>
              <a:effectLst>
                <a:outerShdw blurRad="38100" dist="38100" dir="2700000" algn="tl">
                  <a:srgbClr val="C0C0C0"/>
                </a:outerShdw>
              </a:effectLst>
              <a:latin typeface="標楷體" pitchFamily="65" charset="-120"/>
              <a:ea typeface="標楷體" pitchFamily="65" charset="-120"/>
              <a:cs typeface="+mj-cs"/>
            </a:endParaRPr>
          </a:p>
        </p:txBody>
      </p:sp>
    </p:spTree>
    <p:extLst>
      <p:ext uri="{BB962C8B-B14F-4D97-AF65-F5344CB8AC3E}">
        <p14:creationId xmlns:p14="http://schemas.microsoft.com/office/powerpoint/2010/main" val="285765784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圖片 5" descr="金門航空站事務用品類PPT底圖27-28.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698634"/>
            <a:ext cx="9144000" cy="368685"/>
          </a:xfrm>
          <a:prstGeom prst="rect">
            <a:avLst/>
          </a:prstGeom>
        </p:spPr>
      </p:pic>
      <p:pic>
        <p:nvPicPr>
          <p:cNvPr id="7" name="圖片 6" descr="金門航空站CI-05.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5402" y="279403"/>
            <a:ext cx="4050547" cy="707323"/>
          </a:xfrm>
          <a:prstGeom prst="rect">
            <a:avLst/>
          </a:prstGeom>
        </p:spPr>
      </p:pic>
      <p:sp>
        <p:nvSpPr>
          <p:cNvPr id="9" name="內容版面配置區 2"/>
          <p:cNvSpPr>
            <a:spLocks noGrp="1"/>
          </p:cNvSpPr>
          <p:nvPr>
            <p:ph idx="1"/>
          </p:nvPr>
        </p:nvSpPr>
        <p:spPr>
          <a:xfrm>
            <a:off x="168965" y="2086259"/>
            <a:ext cx="8806070" cy="3127009"/>
          </a:xfrm>
        </p:spPr>
        <p:txBody>
          <a:bodyPr>
            <a:normAutofit fontScale="92500"/>
          </a:bodyPr>
          <a:lstStyle/>
          <a:p>
            <a:pPr marL="342900" lvl="2" indent="-342900"/>
            <a:r>
              <a:rPr lang="zh-TW" altLang="zh-TW" sz="3200" b="1" dirty="0">
                <a:ea typeface="標楷體" pitchFamily="65" charset="-120"/>
              </a:rPr>
              <a:t>其他領先</a:t>
            </a:r>
            <a:r>
              <a:rPr lang="zh-TW" altLang="zh-TW" sz="3200" b="1" dirty="0" smtClean="0">
                <a:ea typeface="標楷體" pitchFamily="65" charset="-120"/>
              </a:rPr>
              <a:t>指標</a:t>
            </a:r>
            <a:endParaRPr lang="en-US" altLang="zh-TW" sz="3200" b="1" dirty="0" smtClean="0">
              <a:ea typeface="標楷體" pitchFamily="65" charset="-120"/>
            </a:endParaRPr>
          </a:p>
          <a:p>
            <a:pPr marL="342900" lvl="2" indent="-342900"/>
            <a:r>
              <a:rPr lang="en-US" altLang="zh-TW" b="1" dirty="0" smtClean="0">
                <a:latin typeface="標楷體" panose="03000509000000000000" pitchFamily="65" charset="-120"/>
                <a:ea typeface="標楷體" panose="03000509000000000000" pitchFamily="65" charset="-120"/>
                <a:sym typeface="Wingdings" panose="05000000000000000000" pitchFamily="2" charset="2"/>
              </a:rPr>
              <a:t></a:t>
            </a:r>
            <a:r>
              <a:rPr lang="zh-TW" altLang="en-US" sz="2800" b="1" dirty="0" smtClean="0">
                <a:latin typeface="標楷體" panose="03000509000000000000" pitchFamily="65" charset="-120"/>
                <a:ea typeface="標楷體" panose="03000509000000000000" pitchFamily="65" charset="-120"/>
                <a:sym typeface="Wingdings" panose="05000000000000000000" pitchFamily="2" charset="2"/>
              </a:rPr>
              <a:t>為促使本年度目標</a:t>
            </a:r>
            <a:r>
              <a:rPr lang="en-US" altLang="zh-TW" sz="2800" b="1" dirty="0" smtClean="0">
                <a:latin typeface="標楷體" panose="03000509000000000000" pitchFamily="65" charset="-120"/>
                <a:ea typeface="標楷體" panose="03000509000000000000" pitchFamily="65" charset="-120"/>
                <a:sym typeface="Wingdings" panose="05000000000000000000" pitchFamily="2" charset="2"/>
              </a:rPr>
              <a:t>&lt;</a:t>
            </a:r>
            <a:r>
              <a:rPr lang="zh-CN" altLang="zh-TW" sz="2800" b="1" dirty="0" smtClean="0">
                <a:latin typeface="標楷體" panose="03000509000000000000" pitchFamily="65" charset="-120"/>
                <a:ea typeface="標楷體" panose="03000509000000000000" pitchFamily="65" charset="-120"/>
              </a:rPr>
              <a:t>跑道</a:t>
            </a:r>
            <a:r>
              <a:rPr lang="zh-CN" altLang="zh-TW" sz="2800" b="1" dirty="0">
                <a:latin typeface="標楷體" panose="03000509000000000000" pitchFamily="65" charset="-120"/>
                <a:ea typeface="標楷體" panose="03000509000000000000" pitchFamily="65" charset="-120"/>
              </a:rPr>
              <a:t>地帶</a:t>
            </a:r>
            <a:r>
              <a:rPr lang="en-US" altLang="zh-TW" sz="2800" b="1" dirty="0">
                <a:latin typeface="標楷體" panose="03000509000000000000" pitchFamily="65" charset="-120"/>
                <a:ea typeface="標楷體" panose="03000509000000000000" pitchFamily="65" charset="-120"/>
              </a:rPr>
              <a:t>FOD</a:t>
            </a:r>
            <a:r>
              <a:rPr lang="zh-CN" altLang="zh-TW" sz="2800" b="1" dirty="0">
                <a:latin typeface="標楷體" panose="03000509000000000000" pitchFamily="65" charset="-120"/>
                <a:ea typeface="標楷體" panose="03000509000000000000" pitchFamily="65" charset="-120"/>
              </a:rPr>
              <a:t>通報事件</a:t>
            </a:r>
            <a:r>
              <a:rPr lang="zh-CN" altLang="zh-TW" sz="2800" b="1" dirty="0" smtClean="0">
                <a:latin typeface="標楷體" panose="03000509000000000000" pitchFamily="65" charset="-120"/>
                <a:ea typeface="標楷體" panose="03000509000000000000" pitchFamily="65" charset="-120"/>
              </a:rPr>
              <a:t>發生率</a:t>
            </a:r>
            <a:r>
              <a:rPr lang="en-US" altLang="zh-TW" sz="2800" b="1" dirty="0" smtClean="0">
                <a:latin typeface="標楷體" panose="03000509000000000000" pitchFamily="65" charset="-120"/>
                <a:ea typeface="標楷體" panose="03000509000000000000" pitchFamily="65" charset="-120"/>
              </a:rPr>
              <a:t>&gt;</a:t>
            </a:r>
            <a:r>
              <a:rPr lang="zh-TW" altLang="zh-TW" sz="2800" b="1" dirty="0" smtClean="0">
                <a:latin typeface="標楷體" panose="03000509000000000000" pitchFamily="65" charset="-120"/>
                <a:ea typeface="標楷體" panose="03000509000000000000" pitchFamily="65" charset="-120"/>
              </a:rPr>
              <a:t>達成</a:t>
            </a:r>
            <a:endParaRPr lang="en-US" altLang="zh-TW" sz="2800" b="1" dirty="0" smtClean="0">
              <a:latin typeface="標楷體" panose="03000509000000000000" pitchFamily="65" charset="-120"/>
              <a:ea typeface="標楷體" panose="03000509000000000000" pitchFamily="65" charset="-120"/>
            </a:endParaRPr>
          </a:p>
          <a:p>
            <a:pPr marL="342900" lvl="2" indent="-342900"/>
            <a:endParaRPr lang="en-US" altLang="zh-TW" sz="2800" b="1" dirty="0">
              <a:latin typeface="標楷體" panose="03000509000000000000" pitchFamily="65" charset="-120"/>
              <a:ea typeface="標楷體" panose="03000509000000000000" pitchFamily="65" charset="-120"/>
            </a:endParaRPr>
          </a:p>
          <a:p>
            <a:pPr marL="457200" lvl="1" indent="0">
              <a:buNone/>
            </a:pPr>
            <a:r>
              <a:rPr lang="zh-TW" altLang="en-US" b="1" dirty="0" smtClean="0">
                <a:latin typeface="標楷體" panose="03000509000000000000" pitchFamily="65" charset="-120"/>
                <a:ea typeface="標楷體" panose="03000509000000000000" pitchFamily="65" charset="-120"/>
              </a:rPr>
              <a:t>目標：</a:t>
            </a:r>
            <a:endParaRPr lang="en-US" altLang="zh-TW" b="1" dirty="0" smtClean="0">
              <a:latin typeface="標楷體" panose="03000509000000000000" pitchFamily="65" charset="-120"/>
              <a:ea typeface="標楷體" panose="03000509000000000000" pitchFamily="65" charset="-120"/>
            </a:endParaRPr>
          </a:p>
          <a:p>
            <a:pPr marL="457200" lvl="1" indent="0">
              <a:buNone/>
            </a:pPr>
            <a:r>
              <a:rPr lang="en-US" altLang="zh-TW" b="1" dirty="0" smtClean="0">
                <a:latin typeface="標楷體" panose="03000509000000000000" pitchFamily="65" charset="-120"/>
                <a:ea typeface="標楷體" panose="03000509000000000000" pitchFamily="65" charset="-120"/>
              </a:rPr>
              <a:t>111</a:t>
            </a:r>
            <a:r>
              <a:rPr lang="zh-TW" altLang="en-US" b="1" dirty="0" smtClean="0">
                <a:latin typeface="標楷體" panose="03000509000000000000" pitchFamily="65" charset="-120"/>
                <a:ea typeface="標楷體" panose="03000509000000000000" pitchFamily="65" charset="-120"/>
              </a:rPr>
              <a:t>年</a:t>
            </a:r>
            <a:r>
              <a:rPr lang="zh-TW" altLang="zh-TW" b="1" dirty="0">
                <a:latin typeface="標楷體" panose="03000509000000000000" pitchFamily="65" charset="-120"/>
                <a:ea typeface="標楷體" panose="03000509000000000000" pitchFamily="65" charset="-120"/>
              </a:rPr>
              <a:t>每季</a:t>
            </a:r>
            <a:r>
              <a:rPr lang="en-US" altLang="zh-TW" b="1" dirty="0">
                <a:latin typeface="標楷體" panose="03000509000000000000" pitchFamily="65" charset="-120"/>
                <a:ea typeface="標楷體" panose="03000509000000000000" pitchFamily="65" charset="-120"/>
              </a:rPr>
              <a:t>(3</a:t>
            </a:r>
            <a:r>
              <a:rPr lang="zh-TW" altLang="zh-TW" b="1" dirty="0">
                <a:latin typeface="標楷體" panose="03000509000000000000" pitchFamily="65" charset="-120"/>
                <a:ea typeface="標楷體" panose="03000509000000000000" pitchFamily="65" charset="-120"/>
              </a:rPr>
              <a:t>個月</a:t>
            </a:r>
            <a:r>
              <a:rPr lang="en-US" altLang="zh-TW" b="1" dirty="0">
                <a:latin typeface="標楷體" panose="03000509000000000000" pitchFamily="65" charset="-120"/>
                <a:ea typeface="標楷體" panose="03000509000000000000" pitchFamily="65" charset="-120"/>
              </a:rPr>
              <a:t>)</a:t>
            </a:r>
            <a:r>
              <a:rPr lang="zh-TW" altLang="zh-TW" b="1" dirty="0">
                <a:latin typeface="標楷體" panose="03000509000000000000" pitchFamily="65" charset="-120"/>
                <a:ea typeface="標楷體" panose="03000509000000000000" pitchFamily="65" charset="-120"/>
              </a:rPr>
              <a:t>至少執行一次本場海側淨灘清除海漂垃圾活動或駐站單位</a:t>
            </a:r>
            <a:r>
              <a:rPr lang="en-US" altLang="zh-TW" b="1" dirty="0">
                <a:latin typeface="標楷體" panose="03000509000000000000" pitchFamily="65" charset="-120"/>
                <a:ea typeface="標楷體" panose="03000509000000000000" pitchFamily="65" charset="-120"/>
              </a:rPr>
              <a:t>FOD WALK</a:t>
            </a:r>
            <a:r>
              <a:rPr lang="zh-TW" altLang="zh-TW" b="1" dirty="0" smtClean="0">
                <a:latin typeface="標楷體" panose="03000509000000000000" pitchFamily="65" charset="-120"/>
                <a:ea typeface="標楷體" panose="03000509000000000000" pitchFamily="65" charset="-120"/>
              </a:rPr>
              <a:t>活動</a:t>
            </a:r>
            <a:endParaRPr lang="en-US" altLang="zh-TW" b="1" dirty="0" smtClean="0">
              <a:latin typeface="標楷體" panose="03000509000000000000" pitchFamily="65" charset="-120"/>
              <a:ea typeface="標楷體" panose="03000509000000000000" pitchFamily="65" charset="-120"/>
            </a:endParaRPr>
          </a:p>
          <a:p>
            <a:pPr lvl="1"/>
            <a:endParaRPr lang="en-US" altLang="zh-TW" sz="2400" b="1" dirty="0" smtClean="0"/>
          </a:p>
          <a:p>
            <a:pPr marL="914400" lvl="2" indent="0">
              <a:buNone/>
            </a:pPr>
            <a:endParaRPr lang="en-US" altLang="zh-TW" dirty="0" smtClean="0">
              <a:solidFill>
                <a:srgbClr val="0070C0"/>
              </a:solidFill>
              <a:ea typeface="標楷體" panose="03000509000000000000" pitchFamily="65" charset="-120"/>
            </a:endParaRPr>
          </a:p>
          <a:p>
            <a:pPr lvl="2"/>
            <a:endParaRPr lang="en-US" altLang="zh-TW" dirty="0" smtClean="0">
              <a:solidFill>
                <a:srgbClr val="0070C0"/>
              </a:solidFill>
              <a:ea typeface="標楷體" panose="03000509000000000000" pitchFamily="65" charset="-120"/>
            </a:endParaRPr>
          </a:p>
          <a:p>
            <a:pPr lvl="2"/>
            <a:endParaRPr lang="zh-TW" altLang="en-US" dirty="0" smtClean="0">
              <a:solidFill>
                <a:srgbClr val="0070C0"/>
              </a:solidFill>
              <a:ea typeface="標楷體" pitchFamily="65" charset="-120"/>
            </a:endParaRPr>
          </a:p>
          <a:p>
            <a:pPr lvl="2"/>
            <a:endParaRPr lang="zh-TW" altLang="en-US" b="1" dirty="0" smtClean="0">
              <a:ea typeface="標楷體" pitchFamily="65" charset="-120"/>
            </a:endParaRPr>
          </a:p>
          <a:p>
            <a:endParaRPr lang="en-US" altLang="zh-TW" b="1" dirty="0" smtClean="0">
              <a:ea typeface="標楷體" pitchFamily="65" charset="-120"/>
            </a:endParaRPr>
          </a:p>
          <a:p>
            <a:endParaRPr lang="en-US" altLang="zh-TW" b="1" dirty="0" smtClean="0">
              <a:ea typeface="標楷體" pitchFamily="65" charset="-120"/>
            </a:endParaRPr>
          </a:p>
          <a:p>
            <a:endParaRPr lang="zh-TW" altLang="en-US" b="1" dirty="0" smtClean="0">
              <a:ea typeface="標楷體" pitchFamily="65" charset="-120"/>
            </a:endParaRPr>
          </a:p>
        </p:txBody>
      </p:sp>
      <p:sp>
        <p:nvSpPr>
          <p:cNvPr id="10" name="矩形 9"/>
          <p:cNvSpPr/>
          <p:nvPr/>
        </p:nvSpPr>
        <p:spPr>
          <a:xfrm>
            <a:off x="-235131" y="970680"/>
            <a:ext cx="9379131" cy="677108"/>
          </a:xfrm>
          <a:prstGeom prst="rect">
            <a:avLst/>
          </a:prstGeom>
        </p:spPr>
        <p:txBody>
          <a:bodyPr wrap="square">
            <a:spAutoFit/>
          </a:bodyPr>
          <a:lstStyle/>
          <a:p>
            <a:pPr marL="400050" lvl="1" indent="0">
              <a:buFont typeface="Wingdings" pitchFamily="2" charset="2"/>
              <a:buNone/>
              <a:defRPr/>
            </a:pPr>
            <a:r>
              <a:rPr lang="en-US" altLang="zh-TW" sz="3800" b="1" dirty="0" smtClean="0">
                <a:solidFill>
                  <a:srgbClr val="FF0000"/>
                </a:solidFill>
                <a:effectLst>
                  <a:outerShdw blurRad="38100" dist="38100" dir="2700000" algn="tl">
                    <a:srgbClr val="C0C0C0"/>
                  </a:outerShdw>
                </a:effectLst>
                <a:latin typeface="標楷體" pitchFamily="65" charset="-120"/>
                <a:ea typeface="標楷體" pitchFamily="65" charset="-120"/>
                <a:cs typeface="+mj-cs"/>
              </a:rPr>
              <a:t>110</a:t>
            </a:r>
            <a:r>
              <a:rPr lang="zh-TW" altLang="en-US" sz="3800" b="1" dirty="0" smtClean="0">
                <a:solidFill>
                  <a:srgbClr val="FF0000"/>
                </a:solidFill>
                <a:effectLst>
                  <a:outerShdw blurRad="38100" dist="38100" dir="2700000" algn="tl">
                    <a:srgbClr val="C0C0C0"/>
                  </a:outerShdw>
                </a:effectLst>
                <a:latin typeface="標楷體" pitchFamily="65" charset="-120"/>
                <a:ea typeface="標楷體" pitchFamily="65" charset="-120"/>
                <a:cs typeface="+mj-cs"/>
              </a:rPr>
              <a:t>年度</a:t>
            </a:r>
            <a:r>
              <a:rPr lang="zh-TW" altLang="en-US" sz="3800" b="1" dirty="0">
                <a:solidFill>
                  <a:srgbClr val="FF0000"/>
                </a:solidFill>
                <a:effectLst>
                  <a:outerShdw blurRad="38100" dist="38100" dir="2700000" algn="tl">
                    <a:srgbClr val="C0C0C0"/>
                  </a:outerShdw>
                </a:effectLst>
                <a:latin typeface="標楷體" pitchFamily="65" charset="-120"/>
                <a:ea typeface="標楷體" pitchFamily="65" charset="-120"/>
                <a:cs typeface="+mj-cs"/>
              </a:rPr>
              <a:t>安全績效指標及</a:t>
            </a:r>
            <a:r>
              <a:rPr lang="zh-TW" altLang="en-US" sz="3800" b="1" dirty="0" smtClean="0">
                <a:solidFill>
                  <a:srgbClr val="FF0000"/>
                </a:solidFill>
                <a:effectLst>
                  <a:outerShdw blurRad="38100" dist="38100" dir="2700000" algn="tl">
                    <a:srgbClr val="C0C0C0"/>
                  </a:outerShdw>
                </a:effectLst>
                <a:latin typeface="標楷體" pitchFamily="65" charset="-120"/>
                <a:ea typeface="標楷體" pitchFamily="65" charset="-120"/>
                <a:cs typeface="+mj-cs"/>
              </a:rPr>
              <a:t>目標</a:t>
            </a:r>
            <a:r>
              <a:rPr lang="en-US" altLang="zh-TW" sz="3800" b="1" dirty="0" smtClean="0">
                <a:solidFill>
                  <a:srgbClr val="FF0000"/>
                </a:solidFill>
                <a:effectLst>
                  <a:outerShdw blurRad="38100" dist="38100" dir="2700000" algn="tl">
                    <a:srgbClr val="C0C0C0"/>
                  </a:outerShdw>
                </a:effectLst>
                <a:latin typeface="標楷體" pitchFamily="65" charset="-120"/>
                <a:ea typeface="標楷體" pitchFamily="65" charset="-120"/>
                <a:cs typeface="+mj-cs"/>
              </a:rPr>
              <a:t>-</a:t>
            </a:r>
            <a:r>
              <a:rPr lang="zh-TW" altLang="en-US" sz="3800" b="1" dirty="0" smtClean="0">
                <a:solidFill>
                  <a:srgbClr val="FF0000"/>
                </a:solidFill>
                <a:effectLst>
                  <a:outerShdw blurRad="38100" dist="38100" dir="2700000" algn="tl">
                    <a:srgbClr val="C0C0C0"/>
                  </a:outerShdw>
                </a:effectLst>
                <a:latin typeface="標楷體" pitchFamily="65" charset="-120"/>
                <a:ea typeface="標楷體" pitchFamily="65" charset="-120"/>
                <a:cs typeface="+mj-cs"/>
              </a:rPr>
              <a:t>訂定 </a:t>
            </a:r>
            <a:r>
              <a:rPr lang="en-US" altLang="zh-TW" sz="3800" b="1" dirty="0" smtClean="0">
                <a:solidFill>
                  <a:srgbClr val="FF0000"/>
                </a:solidFill>
                <a:effectLst>
                  <a:outerShdw blurRad="38100" dist="38100" dir="2700000" algn="tl">
                    <a:srgbClr val="C0C0C0"/>
                  </a:outerShdw>
                </a:effectLst>
                <a:latin typeface="標楷體" pitchFamily="65" charset="-120"/>
                <a:ea typeface="標楷體" pitchFamily="65" charset="-120"/>
                <a:cs typeface="+mj-cs"/>
              </a:rPr>
              <a:t>(4/4)</a:t>
            </a:r>
            <a:endParaRPr lang="zh-TW" altLang="en-US" sz="3800" b="1" dirty="0">
              <a:solidFill>
                <a:srgbClr val="FF0000"/>
              </a:solidFill>
              <a:effectLst>
                <a:outerShdw blurRad="38100" dist="38100" dir="2700000" algn="tl">
                  <a:srgbClr val="C0C0C0"/>
                </a:outerShdw>
              </a:effectLst>
              <a:latin typeface="標楷體" pitchFamily="65" charset="-120"/>
              <a:ea typeface="標楷體" pitchFamily="65" charset="-120"/>
              <a:cs typeface="+mj-cs"/>
            </a:endParaRPr>
          </a:p>
        </p:txBody>
      </p:sp>
    </p:spTree>
    <p:extLst>
      <p:ext uri="{BB962C8B-B14F-4D97-AF65-F5344CB8AC3E}">
        <p14:creationId xmlns:p14="http://schemas.microsoft.com/office/powerpoint/2010/main" val="142260495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圖片 5" descr="金門航空站事務用品類PPT底圖27-28.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805214"/>
            <a:ext cx="9144000" cy="368685"/>
          </a:xfrm>
          <a:prstGeom prst="rect">
            <a:avLst/>
          </a:prstGeom>
        </p:spPr>
      </p:pic>
      <p:pic>
        <p:nvPicPr>
          <p:cNvPr id="7" name="圖片 6" descr="金門航空站CI-05.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5402" y="279403"/>
            <a:ext cx="4050547" cy="707323"/>
          </a:xfrm>
          <a:prstGeom prst="rect">
            <a:avLst/>
          </a:prstGeom>
        </p:spPr>
      </p:pic>
      <p:sp>
        <p:nvSpPr>
          <p:cNvPr id="5" name="矩形 4"/>
          <p:cNvSpPr/>
          <p:nvPr/>
        </p:nvSpPr>
        <p:spPr>
          <a:xfrm>
            <a:off x="-1260958" y="2838644"/>
            <a:ext cx="9823267" cy="1846659"/>
          </a:xfrm>
          <a:prstGeom prst="rect">
            <a:avLst/>
          </a:prstGeom>
        </p:spPr>
        <p:txBody>
          <a:bodyPr wrap="square">
            <a:spAutoFit/>
          </a:bodyPr>
          <a:lstStyle/>
          <a:p>
            <a:pPr marL="400050" lvl="1" algn="ctr">
              <a:defRPr/>
            </a:pPr>
            <a:r>
              <a:rPr lang="zh-TW" altLang="en-US" sz="3800" b="1" dirty="0">
                <a:effectLst>
                  <a:outerShdw blurRad="38100" dist="38100" dir="2700000" algn="tl">
                    <a:srgbClr val="C0C0C0"/>
                  </a:outerShdw>
                </a:effectLst>
                <a:latin typeface="標楷體" pitchFamily="65" charset="-120"/>
                <a:ea typeface="標楷體" pitchFamily="65" charset="-120"/>
                <a:cs typeface="+mj-cs"/>
              </a:rPr>
              <a:t>三</a:t>
            </a:r>
            <a:r>
              <a:rPr lang="zh-TW" altLang="en-US" sz="3800" b="1" dirty="0" smtClean="0">
                <a:effectLst>
                  <a:outerShdw blurRad="38100" dist="38100" dir="2700000" algn="tl">
                    <a:srgbClr val="C0C0C0"/>
                  </a:outerShdw>
                </a:effectLst>
                <a:latin typeface="標楷體" pitchFamily="65" charset="-120"/>
                <a:ea typeface="標楷體" pitchFamily="65" charset="-120"/>
                <a:cs typeface="+mj-cs"/>
              </a:rPr>
              <a:t>、</a:t>
            </a:r>
            <a:r>
              <a:rPr lang="en-US" altLang="zh-TW" sz="3800" b="1" dirty="0" smtClean="0">
                <a:effectLst>
                  <a:outerShdw blurRad="38100" dist="38100" dir="2700000" algn="tl">
                    <a:srgbClr val="C0C0C0"/>
                  </a:outerShdw>
                </a:effectLst>
                <a:latin typeface="標楷體" pitchFamily="65" charset="-120"/>
                <a:ea typeface="標楷體" pitchFamily="65" charset="-120"/>
                <a:cs typeface="+mj-cs"/>
              </a:rPr>
              <a:t>111</a:t>
            </a:r>
            <a:r>
              <a:rPr lang="zh-TW" altLang="en-US" sz="3800" b="1" dirty="0" smtClean="0">
                <a:effectLst>
                  <a:outerShdw blurRad="38100" dist="38100" dir="2700000" algn="tl">
                    <a:srgbClr val="C0C0C0"/>
                  </a:outerShdw>
                </a:effectLst>
                <a:latin typeface="標楷體" pitchFamily="65" charset="-120"/>
                <a:ea typeface="標楷體" pitchFamily="65" charset="-120"/>
                <a:cs typeface="+mj-cs"/>
              </a:rPr>
              <a:t>年度</a:t>
            </a:r>
            <a:r>
              <a:rPr lang="zh-TW" altLang="en-US" sz="3800" b="1" dirty="0">
                <a:effectLst>
                  <a:outerShdw blurRad="38100" dist="38100" dir="2700000" algn="tl">
                    <a:srgbClr val="C0C0C0"/>
                  </a:outerShdw>
                </a:effectLst>
                <a:latin typeface="標楷體" pitchFamily="65" charset="-120"/>
                <a:ea typeface="標楷體" pitchFamily="65" charset="-120"/>
                <a:cs typeface="+mj-cs"/>
              </a:rPr>
              <a:t>「安全管理系統</a:t>
            </a:r>
            <a:r>
              <a:rPr lang="zh-TW" altLang="en-US" sz="3800" b="1" dirty="0" smtClean="0">
                <a:effectLst>
                  <a:outerShdw blurRad="38100" dist="38100" dir="2700000" algn="tl">
                    <a:srgbClr val="C0C0C0"/>
                  </a:outerShdw>
                </a:effectLst>
                <a:latin typeface="標楷體" pitchFamily="65" charset="-120"/>
                <a:ea typeface="標楷體" pitchFamily="65" charset="-120"/>
                <a:cs typeface="+mj-cs"/>
              </a:rPr>
              <a:t>」</a:t>
            </a:r>
            <a:endParaRPr lang="en-US" altLang="zh-TW" sz="3800" b="1" dirty="0" smtClean="0">
              <a:effectLst>
                <a:outerShdw blurRad="38100" dist="38100" dir="2700000" algn="tl">
                  <a:srgbClr val="C0C0C0"/>
                </a:outerShdw>
              </a:effectLst>
              <a:latin typeface="標楷體" pitchFamily="65" charset="-120"/>
              <a:ea typeface="標楷體" pitchFamily="65" charset="-120"/>
              <a:cs typeface="+mj-cs"/>
            </a:endParaRPr>
          </a:p>
          <a:p>
            <a:pPr marL="400050" lvl="1" algn="ctr">
              <a:defRPr/>
            </a:pPr>
            <a:r>
              <a:rPr lang="zh-TW" altLang="en-US" sz="3800" b="1" dirty="0" smtClean="0">
                <a:effectLst>
                  <a:outerShdw blurRad="38100" dist="38100" dir="2700000" algn="tl">
                    <a:srgbClr val="C0C0C0"/>
                  </a:outerShdw>
                </a:effectLst>
                <a:latin typeface="標楷體" pitchFamily="65" charset="-120"/>
                <a:ea typeface="標楷體" pitchFamily="65" charset="-120"/>
                <a:cs typeface="+mj-cs"/>
              </a:rPr>
              <a:t>危害</a:t>
            </a:r>
            <a:r>
              <a:rPr lang="zh-TW" altLang="en-US" sz="3800" b="1" dirty="0">
                <a:effectLst>
                  <a:outerShdw blurRad="38100" dist="38100" dir="2700000" algn="tl">
                    <a:srgbClr val="C0C0C0"/>
                  </a:outerShdw>
                </a:effectLst>
                <a:latin typeface="標楷體" pitchFamily="65" charset="-120"/>
                <a:ea typeface="標楷體" pitchFamily="65" charset="-120"/>
                <a:cs typeface="+mj-cs"/>
              </a:rPr>
              <a:t>事件說明</a:t>
            </a:r>
          </a:p>
          <a:p>
            <a:pPr marL="400050" lvl="1" indent="0" algn="ctr">
              <a:buFont typeface="Wingdings" pitchFamily="2" charset="2"/>
              <a:buNone/>
              <a:defRPr/>
            </a:pPr>
            <a:endParaRPr lang="zh-TW" altLang="en-US" sz="3800" b="1" dirty="0">
              <a:effectLst>
                <a:outerShdw blurRad="38100" dist="38100" dir="2700000" algn="tl">
                  <a:srgbClr val="C0C0C0"/>
                </a:outerShdw>
              </a:effectLst>
              <a:latin typeface="標楷體" pitchFamily="65" charset="-120"/>
              <a:ea typeface="標楷體" pitchFamily="65" charset="-120"/>
              <a:cs typeface="+mj-cs"/>
            </a:endParaRPr>
          </a:p>
        </p:txBody>
      </p:sp>
    </p:spTree>
    <p:extLst>
      <p:ext uri="{BB962C8B-B14F-4D97-AF65-F5344CB8AC3E}">
        <p14:creationId xmlns:p14="http://schemas.microsoft.com/office/powerpoint/2010/main" val="335386118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圖片 5" descr="金門航空站事務用品類PPT底圖27-28.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805214"/>
            <a:ext cx="9144000" cy="368685"/>
          </a:xfrm>
          <a:prstGeom prst="rect">
            <a:avLst/>
          </a:prstGeom>
        </p:spPr>
      </p:pic>
      <p:pic>
        <p:nvPicPr>
          <p:cNvPr id="7" name="圖片 6" descr="金門航空站CI-05.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5402" y="279403"/>
            <a:ext cx="4050547" cy="707323"/>
          </a:xfrm>
          <a:prstGeom prst="rect">
            <a:avLst/>
          </a:prstGeom>
        </p:spPr>
      </p:pic>
      <p:sp>
        <p:nvSpPr>
          <p:cNvPr id="5" name="矩形 4"/>
          <p:cNvSpPr/>
          <p:nvPr/>
        </p:nvSpPr>
        <p:spPr>
          <a:xfrm>
            <a:off x="-740229" y="2820877"/>
            <a:ext cx="7917875" cy="2431435"/>
          </a:xfrm>
          <a:prstGeom prst="rect">
            <a:avLst/>
          </a:prstGeom>
        </p:spPr>
        <p:txBody>
          <a:bodyPr wrap="square">
            <a:spAutoFit/>
          </a:bodyPr>
          <a:lstStyle/>
          <a:p>
            <a:pPr marL="400050" lvl="1" algn="ctr">
              <a:defRPr/>
            </a:pPr>
            <a:r>
              <a:rPr lang="zh-TW" altLang="en-US" sz="3800" b="1" dirty="0">
                <a:effectLst>
                  <a:outerShdw blurRad="38100" dist="38100" dir="2700000" algn="tl">
                    <a:srgbClr val="C0C0C0"/>
                  </a:outerShdw>
                </a:effectLst>
                <a:latin typeface="標楷體" pitchFamily="65" charset="-120"/>
                <a:ea typeface="標楷體" pitchFamily="65" charset="-120"/>
                <a:cs typeface="+mj-cs"/>
              </a:rPr>
              <a:t>四</a:t>
            </a:r>
            <a:r>
              <a:rPr lang="zh-TW" altLang="en-US" sz="3800" b="1" dirty="0" smtClean="0">
                <a:effectLst>
                  <a:outerShdw blurRad="38100" dist="38100" dir="2700000" algn="tl">
                    <a:srgbClr val="C0C0C0"/>
                  </a:outerShdw>
                </a:effectLst>
                <a:latin typeface="標楷體" pitchFamily="65" charset="-120"/>
                <a:ea typeface="標楷體" pitchFamily="65" charset="-120"/>
                <a:cs typeface="+mj-cs"/>
              </a:rPr>
              <a:t>、「</a:t>
            </a:r>
            <a:r>
              <a:rPr lang="zh-TW" altLang="en-US" sz="3800" b="1" dirty="0">
                <a:effectLst>
                  <a:outerShdw blurRad="38100" dist="38100" dir="2700000" algn="tl">
                    <a:srgbClr val="C0C0C0"/>
                  </a:outerShdw>
                </a:effectLst>
                <a:latin typeface="標楷體" pitchFamily="65" charset="-120"/>
                <a:ea typeface="標楷體" pitchFamily="65" charset="-120"/>
                <a:cs typeface="+mj-cs"/>
              </a:rPr>
              <a:t>安全管理系統」</a:t>
            </a:r>
            <a:r>
              <a:rPr lang="en-US" altLang="zh-TW" sz="3800" b="1" dirty="0">
                <a:effectLst>
                  <a:outerShdw blurRad="38100" dist="38100" dir="2700000" algn="tl">
                    <a:srgbClr val="C0C0C0"/>
                  </a:outerShdw>
                </a:effectLst>
                <a:latin typeface="標楷體" pitchFamily="65" charset="-120"/>
                <a:ea typeface="標楷體" pitchFamily="65" charset="-120"/>
                <a:cs typeface="+mj-cs"/>
              </a:rPr>
              <a:t/>
            </a:r>
            <a:br>
              <a:rPr lang="en-US" altLang="zh-TW" sz="3800" b="1" dirty="0">
                <a:effectLst>
                  <a:outerShdw blurRad="38100" dist="38100" dir="2700000" algn="tl">
                    <a:srgbClr val="C0C0C0"/>
                  </a:outerShdw>
                </a:effectLst>
                <a:latin typeface="標楷體" pitchFamily="65" charset="-120"/>
                <a:ea typeface="標楷體" pitchFamily="65" charset="-120"/>
                <a:cs typeface="+mj-cs"/>
              </a:rPr>
            </a:br>
            <a:r>
              <a:rPr lang="zh-TW" altLang="en-US" sz="3800" b="1" dirty="0">
                <a:effectLst>
                  <a:outerShdw blurRad="38100" dist="38100" dir="2700000" algn="tl">
                    <a:srgbClr val="C0C0C0"/>
                  </a:outerShdw>
                </a:effectLst>
                <a:latin typeface="標楷體" pitchFamily="65" charset="-120"/>
                <a:ea typeface="標楷體" pitchFamily="65" charset="-120"/>
                <a:cs typeface="+mj-cs"/>
              </a:rPr>
              <a:t>安全危害事件風險降低策略研討</a:t>
            </a:r>
          </a:p>
          <a:p>
            <a:pPr marL="400050" lvl="1" algn="ctr">
              <a:defRPr/>
            </a:pPr>
            <a:endParaRPr lang="zh-TW" altLang="en-US" sz="3800" b="1" dirty="0" smtClean="0">
              <a:effectLst>
                <a:outerShdw blurRad="38100" dist="38100" dir="2700000" algn="tl">
                  <a:srgbClr val="C0C0C0"/>
                </a:outerShdw>
              </a:effectLst>
              <a:latin typeface="標楷體" pitchFamily="65" charset="-120"/>
              <a:ea typeface="標楷體" pitchFamily="65" charset="-120"/>
              <a:cs typeface="+mj-cs"/>
            </a:endParaRPr>
          </a:p>
          <a:p>
            <a:pPr marL="400050" lvl="1" indent="0" algn="ctr">
              <a:buFont typeface="Wingdings" pitchFamily="2" charset="2"/>
              <a:buNone/>
              <a:defRPr/>
            </a:pPr>
            <a:endParaRPr lang="zh-TW" altLang="en-US" sz="3800" b="1" dirty="0">
              <a:effectLst>
                <a:outerShdw blurRad="38100" dist="38100" dir="2700000" algn="tl">
                  <a:srgbClr val="C0C0C0"/>
                </a:outerShdw>
              </a:effectLst>
              <a:latin typeface="標楷體" pitchFamily="65" charset="-120"/>
              <a:ea typeface="標楷體" pitchFamily="65" charset="-120"/>
              <a:cs typeface="+mj-cs"/>
            </a:endParaRPr>
          </a:p>
        </p:txBody>
      </p:sp>
    </p:spTree>
    <p:extLst>
      <p:ext uri="{BB962C8B-B14F-4D97-AF65-F5344CB8AC3E}">
        <p14:creationId xmlns:p14="http://schemas.microsoft.com/office/powerpoint/2010/main" val="2648179784"/>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圖片 5" descr="金門航空站事務用品類PPT底圖27-28.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805214"/>
            <a:ext cx="9144000" cy="368685"/>
          </a:xfrm>
          <a:prstGeom prst="rect">
            <a:avLst/>
          </a:prstGeom>
        </p:spPr>
      </p:pic>
      <p:pic>
        <p:nvPicPr>
          <p:cNvPr id="7" name="圖片 6" descr="金門航空站CI-05.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5402" y="279403"/>
            <a:ext cx="4050547" cy="707323"/>
          </a:xfrm>
          <a:prstGeom prst="rect">
            <a:avLst/>
          </a:prstGeom>
        </p:spPr>
      </p:pic>
      <p:sp>
        <p:nvSpPr>
          <p:cNvPr id="5" name="矩形 4"/>
          <p:cNvSpPr/>
          <p:nvPr/>
        </p:nvSpPr>
        <p:spPr>
          <a:xfrm>
            <a:off x="-25402" y="3056008"/>
            <a:ext cx="7917875" cy="1846659"/>
          </a:xfrm>
          <a:prstGeom prst="rect">
            <a:avLst/>
          </a:prstGeom>
        </p:spPr>
        <p:txBody>
          <a:bodyPr wrap="square">
            <a:spAutoFit/>
          </a:bodyPr>
          <a:lstStyle/>
          <a:p>
            <a:pPr algn="ctr"/>
            <a:r>
              <a:rPr lang="zh-TW" altLang="en-US" sz="3800" b="1" dirty="0">
                <a:effectLst>
                  <a:outerShdw blurRad="38100" dist="38100" dir="2700000" algn="tl">
                    <a:srgbClr val="C0C0C0"/>
                  </a:outerShdw>
                </a:effectLst>
                <a:latin typeface="標楷體" pitchFamily="65" charset="-120"/>
                <a:ea typeface="標楷體" pitchFamily="65" charset="-120"/>
                <a:cs typeface="+mj-cs"/>
              </a:rPr>
              <a:t>五</a:t>
            </a:r>
            <a:r>
              <a:rPr lang="zh-TW" altLang="en-US" sz="3800" b="1" dirty="0" smtClean="0">
                <a:effectLst>
                  <a:outerShdw blurRad="38100" dist="38100" dir="2700000" algn="tl">
                    <a:srgbClr val="C0C0C0"/>
                  </a:outerShdw>
                </a:effectLst>
                <a:latin typeface="標楷體" pitchFamily="65" charset="-120"/>
                <a:ea typeface="標楷體" pitchFamily="65" charset="-120"/>
                <a:cs typeface="+mj-cs"/>
              </a:rPr>
              <a:t>、</a:t>
            </a:r>
            <a:r>
              <a:rPr lang="zh-TW" altLang="en-US" sz="3800" b="1" dirty="0">
                <a:effectLst>
                  <a:outerShdw blurRad="38100" dist="38100" dir="2700000" algn="tl">
                    <a:srgbClr val="C0C0C0"/>
                  </a:outerShdw>
                </a:effectLst>
                <a:latin typeface="標楷體" pitchFamily="65" charset="-120"/>
                <a:ea typeface="標楷體" pitchFamily="65" charset="-120"/>
                <a:cs typeface="+mj-cs"/>
              </a:rPr>
              <a:t>變動管理專案討論</a:t>
            </a:r>
          </a:p>
          <a:p>
            <a:pPr marL="400050" lvl="1" algn="ctr">
              <a:defRPr/>
            </a:pPr>
            <a:endParaRPr lang="zh-TW" altLang="en-US" sz="3800" b="1" dirty="0" smtClean="0">
              <a:effectLst>
                <a:outerShdw blurRad="38100" dist="38100" dir="2700000" algn="tl">
                  <a:srgbClr val="C0C0C0"/>
                </a:outerShdw>
              </a:effectLst>
              <a:latin typeface="標楷體" pitchFamily="65" charset="-120"/>
              <a:ea typeface="標楷體" pitchFamily="65" charset="-120"/>
              <a:cs typeface="+mj-cs"/>
            </a:endParaRPr>
          </a:p>
          <a:p>
            <a:pPr marL="400050" lvl="1" indent="0" algn="ctr">
              <a:buFont typeface="Wingdings" pitchFamily="2" charset="2"/>
              <a:buNone/>
              <a:defRPr/>
            </a:pPr>
            <a:endParaRPr lang="zh-TW" altLang="en-US" sz="3800" b="1" dirty="0">
              <a:effectLst>
                <a:outerShdw blurRad="38100" dist="38100" dir="2700000" algn="tl">
                  <a:srgbClr val="C0C0C0"/>
                </a:outerShdw>
              </a:effectLst>
              <a:latin typeface="標楷體" pitchFamily="65" charset="-120"/>
              <a:ea typeface="標楷體" pitchFamily="65" charset="-120"/>
              <a:cs typeface="+mj-cs"/>
            </a:endParaRPr>
          </a:p>
        </p:txBody>
      </p:sp>
    </p:spTree>
    <p:extLst>
      <p:ext uri="{BB962C8B-B14F-4D97-AF65-F5344CB8AC3E}">
        <p14:creationId xmlns:p14="http://schemas.microsoft.com/office/powerpoint/2010/main" val="160842394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圖片 5" descr="金門航空站事務用品類PPT底圖27-28.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805214"/>
            <a:ext cx="9144000" cy="368685"/>
          </a:xfrm>
          <a:prstGeom prst="rect">
            <a:avLst/>
          </a:prstGeom>
        </p:spPr>
      </p:pic>
      <p:pic>
        <p:nvPicPr>
          <p:cNvPr id="7" name="圖片 6" descr="金門航空站CI-05.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5402" y="279403"/>
            <a:ext cx="4050547" cy="707323"/>
          </a:xfrm>
          <a:prstGeom prst="rect">
            <a:avLst/>
          </a:prstGeom>
        </p:spPr>
      </p:pic>
      <p:sp>
        <p:nvSpPr>
          <p:cNvPr id="3" name="矩形 2"/>
          <p:cNvSpPr/>
          <p:nvPr/>
        </p:nvSpPr>
        <p:spPr>
          <a:xfrm>
            <a:off x="-114854" y="3108610"/>
            <a:ext cx="8706678" cy="707886"/>
          </a:xfrm>
          <a:prstGeom prst="rect">
            <a:avLst/>
          </a:prstGeom>
        </p:spPr>
        <p:txBody>
          <a:bodyPr wrap="square">
            <a:spAutoFit/>
          </a:bodyPr>
          <a:lstStyle/>
          <a:p>
            <a:pPr marL="400050" lvl="1" indent="0" algn="ctr">
              <a:buFont typeface="Wingdings" pitchFamily="2" charset="2"/>
              <a:buNone/>
              <a:defRPr/>
            </a:pPr>
            <a:r>
              <a:rPr lang="zh-TW" altLang="zh-TW" sz="4000" b="1" dirty="0">
                <a:solidFill>
                  <a:srgbClr val="FF0000"/>
                </a:solidFill>
                <a:ea typeface="標楷體" pitchFamily="65" charset="-120"/>
              </a:rPr>
              <a:t>跑道安全小組討論事項</a:t>
            </a:r>
            <a:endParaRPr lang="zh-TW" altLang="en-US" sz="3800" b="1" dirty="0">
              <a:solidFill>
                <a:srgbClr val="FF0000"/>
              </a:solidFill>
              <a:effectLst>
                <a:outerShdw blurRad="38100" dist="38100" dir="2700000" algn="tl">
                  <a:srgbClr val="C0C0C0"/>
                </a:outerShdw>
              </a:effectLst>
              <a:latin typeface="標楷體" pitchFamily="65" charset="-120"/>
              <a:ea typeface="標楷體" pitchFamily="65" charset="-120"/>
              <a:cs typeface="+mj-cs"/>
            </a:endParaRPr>
          </a:p>
        </p:txBody>
      </p:sp>
    </p:spTree>
    <p:extLst>
      <p:ext uri="{BB962C8B-B14F-4D97-AF65-F5344CB8AC3E}">
        <p14:creationId xmlns:p14="http://schemas.microsoft.com/office/powerpoint/2010/main" val="424685908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圖片 5" descr="金門航空站事務用品類PPT底圖27-28.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805214"/>
            <a:ext cx="9144000" cy="368685"/>
          </a:xfrm>
          <a:prstGeom prst="rect">
            <a:avLst/>
          </a:prstGeom>
        </p:spPr>
      </p:pic>
      <p:pic>
        <p:nvPicPr>
          <p:cNvPr id="7" name="圖片 6" descr="金門航空站CI-05.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5402" y="279403"/>
            <a:ext cx="4050547" cy="707323"/>
          </a:xfrm>
          <a:prstGeom prst="rect">
            <a:avLst/>
          </a:prstGeom>
        </p:spPr>
      </p:pic>
      <p:sp>
        <p:nvSpPr>
          <p:cNvPr id="5" name="矩形 4"/>
          <p:cNvSpPr/>
          <p:nvPr/>
        </p:nvSpPr>
        <p:spPr>
          <a:xfrm>
            <a:off x="-25402" y="3056008"/>
            <a:ext cx="7917875" cy="2431435"/>
          </a:xfrm>
          <a:prstGeom prst="rect">
            <a:avLst/>
          </a:prstGeom>
        </p:spPr>
        <p:txBody>
          <a:bodyPr wrap="square">
            <a:spAutoFit/>
          </a:bodyPr>
          <a:lstStyle/>
          <a:p>
            <a:pPr marL="400050" lvl="1" indent="0" algn="ctr">
              <a:buNone/>
            </a:pPr>
            <a:r>
              <a:rPr lang="zh-TW" altLang="en-US" sz="3800" b="1" dirty="0" smtClean="0">
                <a:solidFill>
                  <a:srgbClr val="FF0000"/>
                </a:solidFill>
                <a:latin typeface="標楷體" panose="03000509000000000000" pitchFamily="65" charset="-120"/>
                <a:ea typeface="標楷體" panose="03000509000000000000" pitchFamily="65" charset="-120"/>
              </a:rPr>
              <a:t>一、</a:t>
            </a:r>
            <a:r>
              <a:rPr lang="zh-TW" altLang="zh-TW" sz="3800" b="1" dirty="0" smtClean="0">
                <a:solidFill>
                  <a:srgbClr val="FF0000"/>
                </a:solidFill>
                <a:latin typeface="標楷體" panose="03000509000000000000" pitchFamily="65" charset="-120"/>
                <a:ea typeface="標楷體" panose="03000509000000000000" pitchFamily="65" charset="-120"/>
              </a:rPr>
              <a:t>本</a:t>
            </a:r>
            <a:r>
              <a:rPr lang="zh-TW" altLang="zh-TW" sz="3800" b="1" dirty="0">
                <a:solidFill>
                  <a:srgbClr val="FF0000"/>
                </a:solidFill>
                <a:latin typeface="標楷體" panose="03000509000000000000" pitchFamily="65" charset="-120"/>
                <a:ea typeface="標楷體" panose="03000509000000000000" pitchFamily="65" charset="-120"/>
              </a:rPr>
              <a:t>站</a:t>
            </a:r>
            <a:r>
              <a:rPr lang="en-US" altLang="zh-TW" sz="3800" b="1" dirty="0" smtClean="0">
                <a:solidFill>
                  <a:srgbClr val="FF0000"/>
                </a:solidFill>
                <a:latin typeface="標楷體" panose="03000509000000000000" pitchFamily="65" charset="-120"/>
                <a:ea typeface="標楷體" panose="03000509000000000000" pitchFamily="65" charset="-120"/>
              </a:rPr>
              <a:t>111</a:t>
            </a:r>
            <a:r>
              <a:rPr lang="zh-TW" altLang="zh-TW" sz="3800" b="1" dirty="0" smtClean="0">
                <a:solidFill>
                  <a:srgbClr val="FF0000"/>
                </a:solidFill>
                <a:latin typeface="標楷體" panose="03000509000000000000" pitchFamily="65" charset="-120"/>
                <a:ea typeface="標楷體" panose="03000509000000000000" pitchFamily="65" charset="-120"/>
              </a:rPr>
              <a:t>年度</a:t>
            </a:r>
            <a:r>
              <a:rPr lang="zh-TW" altLang="zh-TW" sz="3800" b="1" dirty="0" smtClean="0">
                <a:solidFill>
                  <a:srgbClr val="FF0000"/>
                </a:solidFill>
                <a:latin typeface="標楷體" panose="03000509000000000000" pitchFamily="65" charset="-120"/>
                <a:ea typeface="標楷體" panose="03000509000000000000" pitchFamily="65" charset="-120"/>
              </a:rPr>
              <a:t>第</a:t>
            </a:r>
            <a:r>
              <a:rPr lang="en-US" altLang="zh-TW" sz="3800" b="1" dirty="0">
                <a:solidFill>
                  <a:srgbClr val="FF0000"/>
                </a:solidFill>
                <a:latin typeface="標楷體" panose="03000509000000000000" pitchFamily="65" charset="-120"/>
                <a:ea typeface="標楷體" panose="03000509000000000000" pitchFamily="65" charset="-120"/>
              </a:rPr>
              <a:t>2</a:t>
            </a:r>
            <a:r>
              <a:rPr lang="zh-TW" altLang="zh-TW" sz="3800" b="1" dirty="0" smtClean="0">
                <a:solidFill>
                  <a:srgbClr val="FF0000"/>
                </a:solidFill>
                <a:latin typeface="標楷體" panose="03000509000000000000" pitchFamily="65" charset="-120"/>
                <a:ea typeface="標楷體" panose="03000509000000000000" pitchFamily="65" charset="-120"/>
              </a:rPr>
              <a:t>季</a:t>
            </a:r>
            <a:endParaRPr lang="en-US" altLang="zh-TW" sz="3800" b="1" dirty="0" smtClean="0">
              <a:solidFill>
                <a:srgbClr val="FF0000"/>
              </a:solidFill>
              <a:latin typeface="標楷體" panose="03000509000000000000" pitchFamily="65" charset="-120"/>
              <a:ea typeface="標楷體" panose="03000509000000000000" pitchFamily="65" charset="-120"/>
            </a:endParaRPr>
          </a:p>
          <a:p>
            <a:pPr marL="400050" lvl="1" indent="0" algn="ctr">
              <a:buNone/>
            </a:pPr>
            <a:r>
              <a:rPr lang="zh-TW" altLang="zh-TW" sz="3800" b="1" dirty="0" smtClean="0">
                <a:solidFill>
                  <a:srgbClr val="FF0000"/>
                </a:solidFill>
                <a:latin typeface="標楷體" panose="03000509000000000000" pitchFamily="65" charset="-120"/>
                <a:ea typeface="標楷體" panose="03000509000000000000" pitchFamily="65" charset="-120"/>
              </a:rPr>
              <a:t>鳥</a:t>
            </a:r>
            <a:r>
              <a:rPr lang="zh-TW" altLang="zh-TW" sz="3800" b="1" dirty="0">
                <a:solidFill>
                  <a:srgbClr val="FF0000"/>
                </a:solidFill>
                <a:latin typeface="標楷體" panose="03000509000000000000" pitchFamily="65" charset="-120"/>
                <a:ea typeface="標楷體" panose="03000509000000000000" pitchFamily="65" charset="-120"/>
              </a:rPr>
              <a:t>擊防制成效檢討</a:t>
            </a:r>
          </a:p>
          <a:p>
            <a:pPr marL="400050" lvl="1" algn="ctr">
              <a:defRPr/>
            </a:pPr>
            <a:endParaRPr lang="zh-TW" altLang="en-US" sz="3800" b="1" dirty="0" smtClean="0">
              <a:solidFill>
                <a:srgbClr val="FF0000"/>
              </a:solidFill>
              <a:effectLst>
                <a:outerShdw blurRad="38100" dist="38100" dir="2700000" algn="tl">
                  <a:srgbClr val="C0C0C0"/>
                </a:outerShdw>
              </a:effectLst>
              <a:latin typeface="標楷體" pitchFamily="65" charset="-120"/>
              <a:ea typeface="標楷體" pitchFamily="65" charset="-120"/>
              <a:cs typeface="+mj-cs"/>
            </a:endParaRPr>
          </a:p>
          <a:p>
            <a:pPr marL="400050" lvl="1" indent="0" algn="ctr">
              <a:buFont typeface="Wingdings" pitchFamily="2" charset="2"/>
              <a:buNone/>
              <a:defRPr/>
            </a:pPr>
            <a:endParaRPr lang="zh-TW" altLang="en-US" sz="3800" b="1" dirty="0">
              <a:solidFill>
                <a:srgbClr val="FF0000"/>
              </a:solidFill>
              <a:effectLst>
                <a:outerShdw blurRad="38100" dist="38100" dir="2700000" algn="tl">
                  <a:srgbClr val="C0C0C0"/>
                </a:outerShdw>
              </a:effectLst>
              <a:latin typeface="標楷體" pitchFamily="65" charset="-120"/>
              <a:ea typeface="標楷體" pitchFamily="65" charset="-120"/>
              <a:cs typeface="+mj-cs"/>
            </a:endParaRPr>
          </a:p>
        </p:txBody>
      </p:sp>
    </p:spTree>
    <p:extLst>
      <p:ext uri="{BB962C8B-B14F-4D97-AF65-F5344CB8AC3E}">
        <p14:creationId xmlns:p14="http://schemas.microsoft.com/office/powerpoint/2010/main" val="431756083"/>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圖片 5" descr="金門航空站事務用品類PPT底圖27-28.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805214"/>
            <a:ext cx="9144000" cy="368685"/>
          </a:xfrm>
          <a:prstGeom prst="rect">
            <a:avLst/>
          </a:prstGeom>
        </p:spPr>
      </p:pic>
      <p:pic>
        <p:nvPicPr>
          <p:cNvPr id="7" name="圖片 6" descr="金門航空站CI-05.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5402" y="279403"/>
            <a:ext cx="4050547" cy="707323"/>
          </a:xfrm>
          <a:prstGeom prst="rect">
            <a:avLst/>
          </a:prstGeom>
        </p:spPr>
      </p:pic>
      <p:sp>
        <p:nvSpPr>
          <p:cNvPr id="5" name="矩形 4"/>
          <p:cNvSpPr/>
          <p:nvPr/>
        </p:nvSpPr>
        <p:spPr>
          <a:xfrm>
            <a:off x="613062" y="2847287"/>
            <a:ext cx="7917875" cy="1908215"/>
          </a:xfrm>
          <a:prstGeom prst="rect">
            <a:avLst/>
          </a:prstGeom>
        </p:spPr>
        <p:txBody>
          <a:bodyPr wrap="square">
            <a:spAutoFit/>
          </a:bodyPr>
          <a:lstStyle/>
          <a:p>
            <a:pPr algn="ctr"/>
            <a:r>
              <a:rPr lang="zh-TW" altLang="en-US" sz="3800" b="1" dirty="0" smtClean="0">
                <a:solidFill>
                  <a:srgbClr val="FF0000"/>
                </a:solidFill>
                <a:ea typeface="標楷體" pitchFamily="65" charset="-120"/>
              </a:rPr>
              <a:t>二、</a:t>
            </a:r>
            <a:r>
              <a:rPr lang="zh-TW" altLang="zh-TW" sz="3800" b="1" dirty="0" smtClean="0">
                <a:solidFill>
                  <a:srgbClr val="FF0000"/>
                </a:solidFill>
                <a:ea typeface="標楷體" pitchFamily="65" charset="-120"/>
              </a:rPr>
              <a:t>本</a:t>
            </a:r>
            <a:r>
              <a:rPr lang="zh-TW" altLang="zh-TW" sz="3800" b="1" dirty="0">
                <a:solidFill>
                  <a:srgbClr val="FF0000"/>
                </a:solidFill>
                <a:ea typeface="標楷體" pitchFamily="65" charset="-120"/>
              </a:rPr>
              <a:t>站</a:t>
            </a:r>
            <a:r>
              <a:rPr lang="en-US" altLang="zh-TW" sz="3800" b="1" dirty="0" smtClean="0">
                <a:solidFill>
                  <a:srgbClr val="FF0000"/>
                </a:solidFill>
                <a:ea typeface="標楷體" pitchFamily="65" charset="-120"/>
              </a:rPr>
              <a:t>111</a:t>
            </a:r>
            <a:r>
              <a:rPr lang="zh-TW" altLang="zh-TW" sz="3800" b="1" dirty="0" smtClean="0">
                <a:solidFill>
                  <a:srgbClr val="FF0000"/>
                </a:solidFill>
                <a:ea typeface="標楷體" pitchFamily="65" charset="-120"/>
              </a:rPr>
              <a:t>年</a:t>
            </a:r>
            <a:r>
              <a:rPr lang="zh-TW" altLang="zh-TW" sz="3800" b="1" dirty="0">
                <a:solidFill>
                  <a:srgbClr val="FF0000"/>
                </a:solidFill>
                <a:ea typeface="標楷體" pitchFamily="65" charset="-120"/>
              </a:rPr>
              <a:t>鳥擊防制改善措施執行計畫工作項目說明</a:t>
            </a:r>
            <a:endParaRPr lang="zh-TW" altLang="en-US" sz="3800" b="1" dirty="0" smtClean="0">
              <a:solidFill>
                <a:srgbClr val="FF0000"/>
              </a:solidFill>
              <a:effectLst>
                <a:outerShdw blurRad="38100" dist="38100" dir="2700000" algn="tl">
                  <a:srgbClr val="C0C0C0"/>
                </a:outerShdw>
              </a:effectLst>
              <a:latin typeface="標楷體" pitchFamily="65" charset="-120"/>
              <a:ea typeface="標楷體" pitchFamily="65" charset="-120"/>
              <a:cs typeface="+mj-cs"/>
            </a:endParaRPr>
          </a:p>
          <a:p>
            <a:pPr marL="400050" lvl="1" indent="0" algn="ctr">
              <a:buFont typeface="Wingdings" pitchFamily="2" charset="2"/>
              <a:buNone/>
              <a:defRPr/>
            </a:pPr>
            <a:endParaRPr lang="zh-TW" altLang="en-US" sz="3800" b="1" dirty="0">
              <a:solidFill>
                <a:srgbClr val="FF0000"/>
              </a:solidFill>
              <a:effectLst>
                <a:outerShdw blurRad="38100" dist="38100" dir="2700000" algn="tl">
                  <a:srgbClr val="C0C0C0"/>
                </a:outerShdw>
              </a:effectLst>
              <a:latin typeface="標楷體" pitchFamily="65" charset="-120"/>
              <a:ea typeface="標楷體" pitchFamily="65" charset="-120"/>
              <a:cs typeface="+mj-cs"/>
            </a:endParaRPr>
          </a:p>
        </p:txBody>
      </p:sp>
    </p:spTree>
    <p:extLst>
      <p:ext uri="{BB962C8B-B14F-4D97-AF65-F5344CB8AC3E}">
        <p14:creationId xmlns:p14="http://schemas.microsoft.com/office/powerpoint/2010/main" val="431756083"/>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圖片 5" descr="金門航空站事務用品類PPT底圖27-28.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805214"/>
            <a:ext cx="9144000" cy="368685"/>
          </a:xfrm>
          <a:prstGeom prst="rect">
            <a:avLst/>
          </a:prstGeom>
        </p:spPr>
      </p:pic>
      <p:pic>
        <p:nvPicPr>
          <p:cNvPr id="7" name="圖片 6" descr="金門航空站CI-05.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5402" y="279403"/>
            <a:ext cx="4050547" cy="707323"/>
          </a:xfrm>
          <a:prstGeom prst="rect">
            <a:avLst/>
          </a:prstGeom>
        </p:spPr>
      </p:pic>
      <p:sp>
        <p:nvSpPr>
          <p:cNvPr id="5" name="矩形 4"/>
          <p:cNvSpPr/>
          <p:nvPr/>
        </p:nvSpPr>
        <p:spPr>
          <a:xfrm>
            <a:off x="722794" y="2708138"/>
            <a:ext cx="7698411" cy="2431435"/>
          </a:xfrm>
          <a:prstGeom prst="rect">
            <a:avLst/>
          </a:prstGeom>
        </p:spPr>
        <p:txBody>
          <a:bodyPr wrap="square">
            <a:spAutoFit/>
          </a:bodyPr>
          <a:lstStyle/>
          <a:p>
            <a:pPr marL="400050" lvl="1" indent="0" algn="ctr">
              <a:buNone/>
            </a:pPr>
            <a:r>
              <a:rPr lang="zh-TW" altLang="en-US" sz="3800" b="1" dirty="0" smtClean="0">
                <a:solidFill>
                  <a:srgbClr val="FF0000"/>
                </a:solidFill>
                <a:ea typeface="標楷體" pitchFamily="65" charset="-120"/>
              </a:rPr>
              <a:t>三、</a:t>
            </a:r>
            <a:r>
              <a:rPr lang="en-US" altLang="zh-TW" sz="3800" b="1" dirty="0" smtClean="0">
                <a:solidFill>
                  <a:srgbClr val="FF0000"/>
                </a:solidFill>
                <a:ea typeface="標楷體" pitchFamily="65" charset="-120"/>
              </a:rPr>
              <a:t>111</a:t>
            </a:r>
            <a:r>
              <a:rPr lang="zh-TW" altLang="zh-TW" sz="3800" b="1" dirty="0" smtClean="0">
                <a:solidFill>
                  <a:srgbClr val="FF0000"/>
                </a:solidFill>
                <a:ea typeface="標楷體" pitchFamily="65" charset="-120"/>
              </a:rPr>
              <a:t>年度</a:t>
            </a:r>
            <a:r>
              <a:rPr lang="zh-TW" altLang="zh-TW" sz="3800" b="1" dirty="0">
                <a:solidFill>
                  <a:srgbClr val="FF0000"/>
                </a:solidFill>
                <a:ea typeface="標楷體" pitchFamily="65" charset="-120"/>
              </a:rPr>
              <a:t>場內違規事件綜整及統計分析</a:t>
            </a:r>
          </a:p>
          <a:p>
            <a:pPr marL="400050" lvl="1" algn="ctr">
              <a:defRPr/>
            </a:pPr>
            <a:endParaRPr lang="zh-TW" altLang="en-US" sz="3800" b="1" dirty="0" smtClean="0">
              <a:solidFill>
                <a:srgbClr val="FF0000"/>
              </a:solidFill>
              <a:effectLst>
                <a:outerShdw blurRad="38100" dist="38100" dir="2700000" algn="tl">
                  <a:srgbClr val="C0C0C0"/>
                </a:outerShdw>
              </a:effectLst>
              <a:latin typeface="標楷體" pitchFamily="65" charset="-120"/>
              <a:ea typeface="標楷體" pitchFamily="65" charset="-120"/>
              <a:cs typeface="+mj-cs"/>
            </a:endParaRPr>
          </a:p>
          <a:p>
            <a:pPr marL="400050" lvl="1" indent="0" algn="ctr">
              <a:buFont typeface="Wingdings" pitchFamily="2" charset="2"/>
              <a:buNone/>
              <a:defRPr/>
            </a:pPr>
            <a:endParaRPr lang="zh-TW" altLang="en-US" sz="3800" b="1" dirty="0">
              <a:solidFill>
                <a:srgbClr val="FF0000"/>
              </a:solidFill>
              <a:effectLst>
                <a:outerShdw blurRad="38100" dist="38100" dir="2700000" algn="tl">
                  <a:srgbClr val="C0C0C0"/>
                </a:outerShdw>
              </a:effectLst>
              <a:latin typeface="標楷體" pitchFamily="65" charset="-120"/>
              <a:ea typeface="標楷體" pitchFamily="65" charset="-120"/>
              <a:cs typeface="+mj-cs"/>
            </a:endParaRPr>
          </a:p>
        </p:txBody>
      </p:sp>
    </p:spTree>
    <p:extLst>
      <p:ext uri="{BB962C8B-B14F-4D97-AF65-F5344CB8AC3E}">
        <p14:creationId xmlns:p14="http://schemas.microsoft.com/office/powerpoint/2010/main" val="431756083"/>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圖片 5" descr="金門航空站事務用品類PPT底圖27-28.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805214"/>
            <a:ext cx="9144000" cy="368685"/>
          </a:xfrm>
          <a:prstGeom prst="rect">
            <a:avLst/>
          </a:prstGeom>
        </p:spPr>
      </p:pic>
      <p:pic>
        <p:nvPicPr>
          <p:cNvPr id="7" name="圖片 6" descr="金門航空站CI-05.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5402" y="279403"/>
            <a:ext cx="4050547" cy="707323"/>
          </a:xfrm>
          <a:prstGeom prst="rect">
            <a:avLst/>
          </a:prstGeom>
        </p:spPr>
      </p:pic>
      <p:sp>
        <p:nvSpPr>
          <p:cNvPr id="5" name="矩形 4"/>
          <p:cNvSpPr/>
          <p:nvPr/>
        </p:nvSpPr>
        <p:spPr>
          <a:xfrm>
            <a:off x="-323575" y="3056008"/>
            <a:ext cx="9378124" cy="1261884"/>
          </a:xfrm>
          <a:prstGeom prst="rect">
            <a:avLst/>
          </a:prstGeom>
        </p:spPr>
        <p:txBody>
          <a:bodyPr wrap="square">
            <a:spAutoFit/>
          </a:bodyPr>
          <a:lstStyle/>
          <a:p>
            <a:pPr marL="400050" lvl="1" indent="0">
              <a:buNone/>
            </a:pPr>
            <a:r>
              <a:rPr lang="zh-TW" altLang="en-US" sz="3800" b="1" dirty="0" smtClean="0">
                <a:solidFill>
                  <a:srgbClr val="FF0000"/>
                </a:solidFill>
                <a:ea typeface="標楷體" pitchFamily="65" charset="-120"/>
              </a:rPr>
              <a:t>四、</a:t>
            </a:r>
            <a:r>
              <a:rPr lang="zh-TW" altLang="zh-TW" sz="3800" b="1" dirty="0" smtClean="0">
                <a:solidFill>
                  <a:srgbClr val="FF0000"/>
                </a:solidFill>
                <a:ea typeface="標楷體" pitchFamily="65" charset="-120"/>
              </a:rPr>
              <a:t>空</a:t>
            </a:r>
            <a:r>
              <a:rPr lang="zh-TW" altLang="zh-TW" sz="3800" b="1" dirty="0">
                <a:solidFill>
                  <a:srgbClr val="FF0000"/>
                </a:solidFill>
                <a:ea typeface="標楷體" pitchFamily="65" charset="-120"/>
              </a:rPr>
              <a:t>側巡場檢查表回報與追蹤項目討論</a:t>
            </a:r>
            <a:endParaRPr lang="zh-TW" altLang="en-US" sz="3800" b="1" dirty="0" smtClean="0">
              <a:solidFill>
                <a:srgbClr val="FF0000"/>
              </a:solidFill>
              <a:effectLst>
                <a:outerShdw blurRad="38100" dist="38100" dir="2700000" algn="tl">
                  <a:srgbClr val="C0C0C0"/>
                </a:outerShdw>
              </a:effectLst>
              <a:latin typeface="標楷體" pitchFamily="65" charset="-120"/>
              <a:ea typeface="標楷體" pitchFamily="65" charset="-120"/>
              <a:cs typeface="+mj-cs"/>
            </a:endParaRPr>
          </a:p>
          <a:p>
            <a:pPr marL="400050" lvl="1" indent="0" algn="ctr">
              <a:buFont typeface="Wingdings" pitchFamily="2" charset="2"/>
              <a:buNone/>
              <a:defRPr/>
            </a:pPr>
            <a:endParaRPr lang="zh-TW" altLang="en-US" sz="3800" b="1" dirty="0">
              <a:solidFill>
                <a:srgbClr val="FF0000"/>
              </a:solidFill>
              <a:effectLst>
                <a:outerShdw blurRad="38100" dist="38100" dir="2700000" algn="tl">
                  <a:srgbClr val="C0C0C0"/>
                </a:outerShdw>
              </a:effectLst>
              <a:latin typeface="標楷體" pitchFamily="65" charset="-120"/>
              <a:ea typeface="標楷體" pitchFamily="65" charset="-120"/>
              <a:cs typeface="+mj-cs"/>
            </a:endParaRPr>
          </a:p>
        </p:txBody>
      </p:sp>
    </p:spTree>
    <p:extLst>
      <p:ext uri="{BB962C8B-B14F-4D97-AF65-F5344CB8AC3E}">
        <p14:creationId xmlns:p14="http://schemas.microsoft.com/office/powerpoint/2010/main" val="166933072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圖片 5" descr="金門航空站事務用品類PPT底圖27-28.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805214"/>
            <a:ext cx="9144000" cy="368685"/>
          </a:xfrm>
          <a:prstGeom prst="rect">
            <a:avLst/>
          </a:prstGeom>
        </p:spPr>
      </p:pic>
      <p:pic>
        <p:nvPicPr>
          <p:cNvPr id="7" name="圖片 6" descr="金門航空站CI-05.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5402" y="279403"/>
            <a:ext cx="4050547" cy="707323"/>
          </a:xfrm>
          <a:prstGeom prst="rect">
            <a:avLst/>
          </a:prstGeom>
        </p:spPr>
      </p:pic>
      <p:sp>
        <p:nvSpPr>
          <p:cNvPr id="4" name="矩形 3"/>
          <p:cNvSpPr/>
          <p:nvPr/>
        </p:nvSpPr>
        <p:spPr>
          <a:xfrm>
            <a:off x="1999871" y="1544989"/>
            <a:ext cx="5041009" cy="238091"/>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zh-TW" altLang="en-US"/>
          </a:p>
        </p:txBody>
      </p:sp>
      <p:sp>
        <p:nvSpPr>
          <p:cNvPr id="9" name="Rectangle 2"/>
          <p:cNvSpPr txBox="1">
            <a:spLocks/>
          </p:cNvSpPr>
          <p:nvPr/>
        </p:nvSpPr>
        <p:spPr bwMode="auto">
          <a:xfrm>
            <a:off x="609600" y="1175101"/>
            <a:ext cx="8075613" cy="739775"/>
          </a:xfrm>
          <a:prstGeom prst="rect">
            <a:avLst/>
          </a:prstGeom>
          <a:noFill/>
          <a:ln w="9525">
            <a:noFill/>
            <a:miter lim="800000"/>
            <a:headEnd/>
            <a:tailEnd/>
          </a:ln>
        </p:spPr>
        <p:txBody>
          <a:bodyPr vert="horz" wrap="square" lIns="0" tIns="45720" rIns="0" bIns="0" numCol="1" anchor="b" anchorCtr="0" compatLnSpc="1">
            <a:prstTxWarp prst="textNoShape">
              <a:avLst/>
            </a:prstTxWarp>
          </a:bodyPr>
          <a:lstStyle>
            <a:lvl1pPr algn="l" rtl="0" eaLnBrk="0" fontAlgn="base" hangingPunct="0">
              <a:spcBef>
                <a:spcPct val="0"/>
              </a:spcBef>
              <a:spcAft>
                <a:spcPct val="0"/>
              </a:spcAft>
              <a:defRPr sz="4400" b="1" kern="1200">
                <a:solidFill>
                  <a:srgbClr val="F09214"/>
                </a:solidFill>
                <a:latin typeface="+mj-lt"/>
                <a:ea typeface="+mj-ea"/>
                <a:cs typeface="+mj-cs"/>
              </a:defRPr>
            </a:lvl1pPr>
            <a:lvl2pPr algn="l" rtl="0" eaLnBrk="0" fontAlgn="base" hangingPunct="0">
              <a:spcBef>
                <a:spcPct val="0"/>
              </a:spcBef>
              <a:spcAft>
                <a:spcPct val="0"/>
              </a:spcAft>
              <a:defRPr sz="4400" b="1">
                <a:solidFill>
                  <a:srgbClr val="F09214"/>
                </a:solidFill>
                <a:latin typeface="標楷體" pitchFamily="65" charset="-120"/>
                <a:ea typeface="標楷體" pitchFamily="65" charset="-120"/>
              </a:defRPr>
            </a:lvl2pPr>
            <a:lvl3pPr algn="l" rtl="0" eaLnBrk="0" fontAlgn="base" hangingPunct="0">
              <a:spcBef>
                <a:spcPct val="0"/>
              </a:spcBef>
              <a:spcAft>
                <a:spcPct val="0"/>
              </a:spcAft>
              <a:defRPr sz="4400" b="1">
                <a:solidFill>
                  <a:srgbClr val="F09214"/>
                </a:solidFill>
                <a:latin typeface="標楷體" pitchFamily="65" charset="-120"/>
                <a:ea typeface="標楷體" pitchFamily="65" charset="-120"/>
              </a:defRPr>
            </a:lvl3pPr>
            <a:lvl4pPr algn="l" rtl="0" eaLnBrk="0" fontAlgn="base" hangingPunct="0">
              <a:spcBef>
                <a:spcPct val="0"/>
              </a:spcBef>
              <a:spcAft>
                <a:spcPct val="0"/>
              </a:spcAft>
              <a:defRPr sz="4400" b="1">
                <a:solidFill>
                  <a:srgbClr val="F09214"/>
                </a:solidFill>
                <a:latin typeface="標楷體" pitchFamily="65" charset="-120"/>
                <a:ea typeface="標楷體" pitchFamily="65" charset="-120"/>
              </a:defRPr>
            </a:lvl4pPr>
            <a:lvl5pPr algn="l" rtl="0" eaLnBrk="0" fontAlgn="base" hangingPunct="0">
              <a:spcBef>
                <a:spcPct val="0"/>
              </a:spcBef>
              <a:spcAft>
                <a:spcPct val="0"/>
              </a:spcAft>
              <a:defRPr sz="4400" b="1">
                <a:solidFill>
                  <a:srgbClr val="F09214"/>
                </a:solidFill>
                <a:latin typeface="標楷體" pitchFamily="65" charset="-120"/>
                <a:ea typeface="標楷體" pitchFamily="65" charset="-12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pPr algn="ctr" eaLnBrk="1"/>
            <a:r>
              <a:rPr lang="zh-TW" altLang="en-US" sz="3800" dirty="0">
                <a:solidFill>
                  <a:schemeClr val="tx1">
                    <a:lumMod val="95000"/>
                    <a:lumOff val="5000"/>
                  </a:schemeClr>
                </a:solidFill>
                <a:effectLst>
                  <a:outerShdw blurRad="38100" dist="38100" dir="2700000" algn="tl">
                    <a:srgbClr val="C0C0C0"/>
                  </a:outerShdw>
                </a:effectLst>
                <a:latin typeface="標楷體" pitchFamily="65" charset="-120"/>
                <a:ea typeface="標楷體" pitchFamily="65" charset="-120"/>
              </a:rPr>
              <a:t>會議議程</a:t>
            </a:r>
            <a:endParaRPr lang="en-US" altLang="zh-TW" sz="3800" dirty="0">
              <a:solidFill>
                <a:schemeClr val="tx1">
                  <a:lumMod val="95000"/>
                  <a:lumOff val="5000"/>
                </a:schemeClr>
              </a:solidFill>
              <a:effectLst>
                <a:outerShdw blurRad="38100" dist="38100" dir="2700000" algn="tl">
                  <a:srgbClr val="C0C0C0"/>
                </a:outerShdw>
              </a:effectLst>
              <a:latin typeface="標楷體" pitchFamily="65" charset="-120"/>
              <a:ea typeface="標楷體" pitchFamily="65" charset="-120"/>
              <a:sym typeface="Helvetica" pitchFamily="34" charset="0"/>
            </a:endParaRPr>
          </a:p>
        </p:txBody>
      </p:sp>
      <p:sp>
        <p:nvSpPr>
          <p:cNvPr id="8" name="內容版面配置區 2"/>
          <p:cNvSpPr txBox="1">
            <a:spLocks/>
          </p:cNvSpPr>
          <p:nvPr/>
        </p:nvSpPr>
        <p:spPr>
          <a:xfrm>
            <a:off x="1127818" y="1902949"/>
            <a:ext cx="6785113" cy="4419600"/>
          </a:xfrm>
          <a:prstGeom prst="rect">
            <a:avLst/>
          </a:prstGeom>
        </p:spPr>
        <p:txBody>
          <a:bodyPr vert="horz" lIns="91440" tIns="45720" rIns="91440" bIns="45720" rtlCol="0">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defRPr/>
            </a:pPr>
            <a:r>
              <a:rPr lang="zh-TW" altLang="en-US" sz="1800" dirty="0" smtClean="0">
                <a:ea typeface="標楷體" pitchFamily="65" charset="-120"/>
              </a:rPr>
              <a:t>主席致詞</a:t>
            </a:r>
          </a:p>
          <a:p>
            <a:pPr>
              <a:defRPr/>
            </a:pPr>
            <a:r>
              <a:rPr lang="zh-TW" altLang="en-US" sz="1800" dirty="0" smtClean="0">
                <a:ea typeface="標楷體" pitchFamily="65" charset="-120"/>
              </a:rPr>
              <a:t>安全辦公室報告、危害案件分析及策略研討</a:t>
            </a:r>
            <a:endParaRPr lang="en-US" altLang="zh-TW" sz="1800" dirty="0" smtClean="0">
              <a:ea typeface="標楷體" pitchFamily="65" charset="-120"/>
            </a:endParaRPr>
          </a:p>
          <a:p>
            <a:pPr marL="400050" lvl="1" indent="0">
              <a:buFont typeface="Wingdings" pitchFamily="2" charset="2"/>
              <a:buNone/>
              <a:defRPr/>
            </a:pPr>
            <a:r>
              <a:rPr lang="zh-TW" altLang="en-US" sz="1600" dirty="0" smtClean="0">
                <a:ea typeface="標楷體" pitchFamily="65" charset="-120"/>
              </a:rPr>
              <a:t>（一）「安全管理系統」安全政策檢視</a:t>
            </a:r>
          </a:p>
          <a:p>
            <a:pPr marL="400050" lvl="1" indent="0">
              <a:buFont typeface="Wingdings" pitchFamily="2" charset="2"/>
              <a:buNone/>
              <a:defRPr/>
            </a:pPr>
            <a:r>
              <a:rPr lang="zh-TW" altLang="en-US" sz="1600" dirty="0" smtClean="0">
                <a:ea typeface="標楷體" pitchFamily="65" charset="-120"/>
              </a:rPr>
              <a:t>（二）</a:t>
            </a:r>
            <a:r>
              <a:rPr lang="en-US" altLang="zh-TW" sz="1600" dirty="0" smtClean="0">
                <a:ea typeface="標楷體" pitchFamily="65" charset="-120"/>
              </a:rPr>
              <a:t>111</a:t>
            </a:r>
            <a:r>
              <a:rPr lang="zh-TW" altLang="en-US" sz="1600" dirty="0" smtClean="0">
                <a:ea typeface="標楷體" pitchFamily="65" charset="-120"/>
              </a:rPr>
              <a:t>年度安全績效指標及目標監控報告</a:t>
            </a:r>
            <a:endParaRPr lang="en-US" altLang="zh-TW" sz="1600" dirty="0" smtClean="0">
              <a:ea typeface="標楷體" pitchFamily="65" charset="-120"/>
            </a:endParaRPr>
          </a:p>
          <a:p>
            <a:pPr marL="400050" lvl="1" indent="0">
              <a:buNone/>
              <a:defRPr/>
            </a:pPr>
            <a:r>
              <a:rPr lang="zh-TW" altLang="en-US" sz="1600" dirty="0" smtClean="0">
                <a:ea typeface="標楷體" pitchFamily="65" charset="-120"/>
              </a:rPr>
              <a:t>（三）</a:t>
            </a:r>
            <a:r>
              <a:rPr lang="en-US" altLang="zh-TW" sz="1600" dirty="0">
                <a:ea typeface="標楷體" pitchFamily="65" charset="-120"/>
              </a:rPr>
              <a:t> </a:t>
            </a:r>
            <a:r>
              <a:rPr lang="en-US" altLang="zh-TW" sz="1600" dirty="0" smtClean="0">
                <a:ea typeface="標楷體" pitchFamily="65" charset="-120"/>
              </a:rPr>
              <a:t>111</a:t>
            </a:r>
            <a:r>
              <a:rPr lang="zh-TW" altLang="en-US" sz="1600" dirty="0" smtClean="0">
                <a:ea typeface="標楷體" pitchFamily="65" charset="-120"/>
              </a:rPr>
              <a:t>年度</a:t>
            </a:r>
            <a:r>
              <a:rPr lang="zh-TW" altLang="en-US" sz="1600" dirty="0">
                <a:ea typeface="標楷體" pitchFamily="65" charset="-120"/>
              </a:rPr>
              <a:t>「安全管理系統」危害事件</a:t>
            </a:r>
            <a:r>
              <a:rPr lang="zh-TW" altLang="en-US" sz="1600" dirty="0" smtClean="0">
                <a:ea typeface="標楷體" pitchFamily="65" charset="-120"/>
              </a:rPr>
              <a:t>說明</a:t>
            </a:r>
            <a:endParaRPr lang="en-US" altLang="zh-TW" sz="1600" dirty="0" smtClean="0">
              <a:ea typeface="標楷體" pitchFamily="65" charset="-120"/>
            </a:endParaRPr>
          </a:p>
          <a:p>
            <a:pPr marL="400050" lvl="1" indent="0">
              <a:buFont typeface="Wingdings" pitchFamily="2" charset="2"/>
              <a:buNone/>
              <a:defRPr/>
            </a:pPr>
            <a:r>
              <a:rPr lang="zh-TW" altLang="en-US" sz="1600" dirty="0" smtClean="0">
                <a:ea typeface="標楷體" pitchFamily="65" charset="-120"/>
              </a:rPr>
              <a:t>（</a:t>
            </a:r>
            <a:r>
              <a:rPr lang="zh-TW" altLang="en-US" sz="1600" dirty="0">
                <a:ea typeface="標楷體" pitchFamily="65" charset="-120"/>
              </a:rPr>
              <a:t>四</a:t>
            </a:r>
            <a:r>
              <a:rPr lang="zh-TW" altLang="en-US" sz="1600" dirty="0" smtClean="0">
                <a:ea typeface="標楷體" pitchFamily="65" charset="-120"/>
              </a:rPr>
              <a:t>）安全危害事件風險降低策略研討</a:t>
            </a:r>
            <a:r>
              <a:rPr lang="en-US" altLang="zh-TW" sz="1600" dirty="0" smtClean="0">
                <a:ea typeface="標楷體" pitchFamily="65" charset="-120"/>
              </a:rPr>
              <a:t>(</a:t>
            </a:r>
            <a:r>
              <a:rPr lang="zh-TW" altLang="en-US" sz="1600" dirty="0" smtClean="0">
                <a:ea typeface="標楷體" pitchFamily="65" charset="-120"/>
              </a:rPr>
              <a:t>無</a:t>
            </a:r>
            <a:r>
              <a:rPr lang="en-US" altLang="zh-TW" sz="1600" dirty="0" smtClean="0">
                <a:ea typeface="標楷體" pitchFamily="65" charset="-120"/>
              </a:rPr>
              <a:t>)</a:t>
            </a:r>
          </a:p>
          <a:p>
            <a:pPr marL="400050" lvl="1" indent="0">
              <a:buFont typeface="Wingdings" pitchFamily="2" charset="2"/>
              <a:buNone/>
              <a:defRPr/>
            </a:pPr>
            <a:r>
              <a:rPr lang="zh-TW" altLang="en-US" sz="1600" dirty="0" smtClean="0">
                <a:ea typeface="標楷體" pitchFamily="65" charset="-120"/>
              </a:rPr>
              <a:t>（五）變動管理專案討論</a:t>
            </a:r>
            <a:endParaRPr lang="zh-TW" altLang="en-US" sz="1600" dirty="0">
              <a:ea typeface="標楷體" pitchFamily="65" charset="-120"/>
            </a:endParaRPr>
          </a:p>
          <a:p>
            <a:pPr lvl="0"/>
            <a:r>
              <a:rPr lang="zh-TW" altLang="zh-TW" sz="1800" dirty="0">
                <a:ea typeface="標楷體" pitchFamily="65" charset="-120"/>
              </a:rPr>
              <a:t>跑道安全小組討論事項：</a:t>
            </a:r>
          </a:p>
          <a:p>
            <a:pPr marL="400050" lvl="1" indent="0">
              <a:buNone/>
            </a:pPr>
            <a:r>
              <a:rPr lang="zh-TW" altLang="en-US" sz="1600" dirty="0">
                <a:ea typeface="標楷體" pitchFamily="65" charset="-120"/>
              </a:rPr>
              <a:t>（一）</a:t>
            </a:r>
            <a:r>
              <a:rPr lang="zh-TW" altLang="zh-TW" sz="1600" dirty="0" smtClean="0">
                <a:ea typeface="標楷體" pitchFamily="65" charset="-120"/>
              </a:rPr>
              <a:t>本</a:t>
            </a:r>
            <a:r>
              <a:rPr lang="zh-TW" altLang="zh-TW" sz="1600" dirty="0">
                <a:ea typeface="標楷體" pitchFamily="65" charset="-120"/>
              </a:rPr>
              <a:t>站</a:t>
            </a:r>
            <a:r>
              <a:rPr lang="en-US" altLang="zh-TW" sz="1600" dirty="0" smtClean="0">
                <a:ea typeface="標楷體" pitchFamily="65" charset="-120"/>
              </a:rPr>
              <a:t>111</a:t>
            </a:r>
            <a:r>
              <a:rPr lang="zh-TW" altLang="zh-TW" sz="1600" dirty="0" smtClean="0">
                <a:ea typeface="標楷體" pitchFamily="65" charset="-120"/>
              </a:rPr>
              <a:t>年度</a:t>
            </a:r>
            <a:r>
              <a:rPr lang="zh-TW" altLang="zh-TW" sz="1600" dirty="0" smtClean="0">
                <a:ea typeface="標楷體" pitchFamily="65" charset="-120"/>
              </a:rPr>
              <a:t>第</a:t>
            </a:r>
            <a:r>
              <a:rPr lang="en-US" altLang="zh-TW" sz="1600" dirty="0">
                <a:ea typeface="標楷體" pitchFamily="65" charset="-120"/>
              </a:rPr>
              <a:t>2</a:t>
            </a:r>
            <a:r>
              <a:rPr lang="zh-TW" altLang="zh-TW" sz="1600" dirty="0" smtClean="0">
                <a:ea typeface="標楷體" pitchFamily="65" charset="-120"/>
              </a:rPr>
              <a:t>季</a:t>
            </a:r>
            <a:r>
              <a:rPr lang="zh-TW" altLang="zh-TW" sz="1600" dirty="0">
                <a:ea typeface="標楷體" pitchFamily="65" charset="-120"/>
              </a:rPr>
              <a:t>鳥擊防制成效檢討</a:t>
            </a:r>
          </a:p>
          <a:p>
            <a:pPr marL="400050" lvl="1" indent="0">
              <a:buNone/>
            </a:pPr>
            <a:r>
              <a:rPr lang="zh-TW" altLang="en-US" sz="1600" dirty="0">
                <a:ea typeface="標楷體" pitchFamily="65" charset="-120"/>
              </a:rPr>
              <a:t>（二）</a:t>
            </a:r>
            <a:r>
              <a:rPr lang="zh-TW" altLang="zh-TW" sz="1600" dirty="0" smtClean="0">
                <a:ea typeface="標楷體" pitchFamily="65" charset="-120"/>
              </a:rPr>
              <a:t>本</a:t>
            </a:r>
            <a:r>
              <a:rPr lang="zh-TW" altLang="zh-TW" sz="1600" dirty="0">
                <a:ea typeface="標楷體" pitchFamily="65" charset="-120"/>
              </a:rPr>
              <a:t>站</a:t>
            </a:r>
            <a:r>
              <a:rPr lang="en-US" altLang="zh-TW" sz="1600" dirty="0" smtClean="0">
                <a:ea typeface="標楷體" pitchFamily="65" charset="-120"/>
              </a:rPr>
              <a:t>111</a:t>
            </a:r>
            <a:r>
              <a:rPr lang="zh-TW" altLang="zh-TW" sz="1600" dirty="0" smtClean="0">
                <a:ea typeface="標楷體" pitchFamily="65" charset="-120"/>
              </a:rPr>
              <a:t>年</a:t>
            </a:r>
            <a:r>
              <a:rPr lang="zh-TW" altLang="zh-TW" sz="1600" dirty="0">
                <a:ea typeface="標楷體" pitchFamily="65" charset="-120"/>
              </a:rPr>
              <a:t>鳥擊防制改善措施執行計畫工作項目說明</a:t>
            </a:r>
          </a:p>
          <a:p>
            <a:pPr marL="400050" lvl="1" indent="0">
              <a:buNone/>
            </a:pPr>
            <a:r>
              <a:rPr lang="zh-TW" altLang="en-US" sz="1600" dirty="0" smtClean="0">
                <a:ea typeface="標楷體" pitchFamily="65" charset="-120"/>
              </a:rPr>
              <a:t>（三） </a:t>
            </a:r>
            <a:r>
              <a:rPr lang="en-US" altLang="zh-TW" sz="1600" dirty="0" smtClean="0">
                <a:ea typeface="標楷體" pitchFamily="65" charset="-120"/>
              </a:rPr>
              <a:t>111</a:t>
            </a:r>
            <a:r>
              <a:rPr lang="zh-TW" altLang="zh-TW" sz="1600" dirty="0" smtClean="0">
                <a:ea typeface="標楷體" pitchFamily="65" charset="-120"/>
              </a:rPr>
              <a:t>年度</a:t>
            </a:r>
            <a:r>
              <a:rPr lang="zh-TW" altLang="zh-TW" sz="1600" dirty="0">
                <a:ea typeface="標楷體" pitchFamily="65" charset="-120"/>
              </a:rPr>
              <a:t>場內違規事件綜整及統計分析</a:t>
            </a:r>
          </a:p>
          <a:p>
            <a:pPr marL="400050" lvl="1" indent="0">
              <a:buNone/>
            </a:pPr>
            <a:r>
              <a:rPr lang="zh-TW" altLang="en-US" sz="1600" dirty="0" smtClean="0">
                <a:ea typeface="標楷體" pitchFamily="65" charset="-120"/>
              </a:rPr>
              <a:t>（四）</a:t>
            </a:r>
            <a:r>
              <a:rPr lang="zh-TW" altLang="zh-TW" sz="1600" dirty="0" smtClean="0">
                <a:ea typeface="標楷體" pitchFamily="65" charset="-120"/>
              </a:rPr>
              <a:t>空</a:t>
            </a:r>
            <a:r>
              <a:rPr lang="zh-TW" altLang="zh-TW" sz="1600" dirty="0">
                <a:ea typeface="標楷體" pitchFamily="65" charset="-120"/>
              </a:rPr>
              <a:t>側巡場檢查表回報與追蹤項目討論</a:t>
            </a:r>
          </a:p>
          <a:p>
            <a:pPr>
              <a:defRPr/>
            </a:pPr>
            <a:r>
              <a:rPr lang="zh-TW" altLang="en-US" sz="1800" dirty="0" smtClean="0">
                <a:ea typeface="標楷體" pitchFamily="65" charset="-120"/>
              </a:rPr>
              <a:t>主席結論</a:t>
            </a:r>
          </a:p>
          <a:p>
            <a:pPr>
              <a:defRPr/>
            </a:pPr>
            <a:r>
              <a:rPr lang="zh-TW" altLang="en-US" sz="1800" dirty="0" smtClean="0">
                <a:ea typeface="標楷體" pitchFamily="65" charset="-120"/>
              </a:rPr>
              <a:t>散會</a:t>
            </a:r>
            <a:endParaRPr lang="zh-TW" altLang="en-US" sz="1400" dirty="0" smtClean="0"/>
          </a:p>
        </p:txBody>
      </p:sp>
    </p:spTree>
    <p:extLst>
      <p:ext uri="{BB962C8B-B14F-4D97-AF65-F5344CB8AC3E}">
        <p14:creationId xmlns:p14="http://schemas.microsoft.com/office/powerpoint/2010/main" val="464106939"/>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圖片 5" descr="金門航空站事務用品類PPT底圖27-28.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805214"/>
            <a:ext cx="9144000" cy="368685"/>
          </a:xfrm>
          <a:prstGeom prst="rect">
            <a:avLst/>
          </a:prstGeom>
        </p:spPr>
      </p:pic>
      <p:pic>
        <p:nvPicPr>
          <p:cNvPr id="7" name="圖片 6" descr="金門航空站CI-05.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5402" y="279403"/>
            <a:ext cx="4050547" cy="707323"/>
          </a:xfrm>
          <a:prstGeom prst="rect">
            <a:avLst/>
          </a:prstGeom>
        </p:spPr>
      </p:pic>
      <p:sp>
        <p:nvSpPr>
          <p:cNvPr id="2" name="矩形 1"/>
          <p:cNvSpPr/>
          <p:nvPr/>
        </p:nvSpPr>
        <p:spPr>
          <a:xfrm>
            <a:off x="1432751" y="3072537"/>
            <a:ext cx="2133918" cy="677108"/>
          </a:xfrm>
          <a:prstGeom prst="rect">
            <a:avLst/>
          </a:prstGeom>
        </p:spPr>
        <p:txBody>
          <a:bodyPr wrap="none">
            <a:spAutoFit/>
          </a:bodyPr>
          <a:lstStyle/>
          <a:p>
            <a:pPr lvl="0" fontAlgn="auto">
              <a:spcAft>
                <a:spcPts val="0"/>
              </a:spcAft>
              <a:defRPr/>
            </a:pPr>
            <a:r>
              <a:rPr lang="zh-TW" altLang="en-US" sz="3800" b="1" dirty="0">
                <a:effectLst>
                  <a:outerShdw blurRad="38100" dist="38100" dir="2700000" algn="tl">
                    <a:srgbClr val="C0C0C0"/>
                  </a:outerShdw>
                </a:effectLst>
                <a:latin typeface="標楷體" pitchFamily="65" charset="-120"/>
                <a:ea typeface="標楷體" pitchFamily="65" charset="-120"/>
                <a:cs typeface="+mj-cs"/>
              </a:rPr>
              <a:t>主席結論</a:t>
            </a:r>
          </a:p>
        </p:txBody>
      </p:sp>
    </p:spTree>
    <p:extLst>
      <p:ext uri="{BB962C8B-B14F-4D97-AF65-F5344CB8AC3E}">
        <p14:creationId xmlns:p14="http://schemas.microsoft.com/office/powerpoint/2010/main" val="1950412044"/>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圖片 5" descr="金門航空站事務用品類PPT底圖27-28.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805214"/>
            <a:ext cx="9144000" cy="368685"/>
          </a:xfrm>
          <a:prstGeom prst="rect">
            <a:avLst/>
          </a:prstGeom>
        </p:spPr>
      </p:pic>
      <p:pic>
        <p:nvPicPr>
          <p:cNvPr id="7" name="圖片 6" descr="金門航空站CI-05.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5402" y="279403"/>
            <a:ext cx="4050547" cy="707323"/>
          </a:xfrm>
          <a:prstGeom prst="rect">
            <a:avLst/>
          </a:prstGeom>
        </p:spPr>
      </p:pic>
      <p:sp>
        <p:nvSpPr>
          <p:cNvPr id="3" name="矩形 2"/>
          <p:cNvSpPr/>
          <p:nvPr/>
        </p:nvSpPr>
        <p:spPr>
          <a:xfrm>
            <a:off x="-25402" y="3108610"/>
            <a:ext cx="8706678" cy="692497"/>
          </a:xfrm>
          <a:prstGeom prst="rect">
            <a:avLst/>
          </a:prstGeom>
        </p:spPr>
        <p:txBody>
          <a:bodyPr wrap="square">
            <a:spAutoFit/>
          </a:bodyPr>
          <a:lstStyle/>
          <a:p>
            <a:pPr marL="400050" lvl="1" indent="0">
              <a:buFont typeface="Wingdings" pitchFamily="2" charset="2"/>
              <a:buNone/>
              <a:defRPr/>
            </a:pPr>
            <a:r>
              <a:rPr lang="zh-TW" altLang="en-US" sz="3800" b="1" dirty="0">
                <a:effectLst>
                  <a:outerShdw blurRad="38100" dist="38100" dir="2700000" algn="tl">
                    <a:srgbClr val="C0C0C0"/>
                  </a:outerShdw>
                </a:effectLst>
                <a:latin typeface="標楷體" pitchFamily="65" charset="-120"/>
                <a:ea typeface="標楷體" pitchFamily="65" charset="-120"/>
                <a:cs typeface="+mj-cs"/>
              </a:rPr>
              <a:t>一</a:t>
            </a:r>
            <a:r>
              <a:rPr lang="zh-TW" altLang="en-US" sz="3800" b="1" dirty="0" smtClean="0">
                <a:effectLst>
                  <a:outerShdw blurRad="38100" dist="38100" dir="2700000" algn="tl">
                    <a:srgbClr val="C0C0C0"/>
                  </a:outerShdw>
                </a:effectLst>
                <a:latin typeface="標楷體" pitchFamily="65" charset="-120"/>
                <a:ea typeface="標楷體" pitchFamily="65" charset="-120"/>
                <a:cs typeface="+mj-cs"/>
              </a:rPr>
              <a:t>、金門航空站安全</a:t>
            </a:r>
            <a:r>
              <a:rPr lang="zh-TW" altLang="en-US" sz="3800" b="1" dirty="0">
                <a:effectLst>
                  <a:outerShdw blurRad="38100" dist="38100" dir="2700000" algn="tl">
                    <a:srgbClr val="C0C0C0"/>
                  </a:outerShdw>
                </a:effectLst>
                <a:latin typeface="標楷體" pitchFamily="65" charset="-120"/>
                <a:ea typeface="標楷體" pitchFamily="65" charset="-120"/>
                <a:cs typeface="+mj-cs"/>
              </a:rPr>
              <a:t>政策檢視</a:t>
            </a:r>
          </a:p>
        </p:txBody>
      </p:sp>
    </p:spTree>
    <p:extLst>
      <p:ext uri="{BB962C8B-B14F-4D97-AF65-F5344CB8AC3E}">
        <p14:creationId xmlns:p14="http://schemas.microsoft.com/office/powerpoint/2010/main" val="215874772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圖片 5" descr="金門航空站事務用品類PPT底圖27-28.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805214"/>
            <a:ext cx="9144000" cy="368685"/>
          </a:xfrm>
          <a:prstGeom prst="rect">
            <a:avLst/>
          </a:prstGeom>
        </p:spPr>
      </p:pic>
      <p:pic>
        <p:nvPicPr>
          <p:cNvPr id="7" name="圖片 6" descr="金門航空站CI-05.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5402" y="279403"/>
            <a:ext cx="4050547" cy="707323"/>
          </a:xfrm>
          <a:prstGeom prst="rect">
            <a:avLst/>
          </a:prstGeom>
        </p:spPr>
      </p:pic>
      <p:sp>
        <p:nvSpPr>
          <p:cNvPr id="8" name="內容版面配置區 2"/>
          <p:cNvSpPr>
            <a:spLocks noGrp="1"/>
          </p:cNvSpPr>
          <p:nvPr>
            <p:ph idx="1"/>
          </p:nvPr>
        </p:nvSpPr>
        <p:spPr>
          <a:xfrm>
            <a:off x="132520" y="1918187"/>
            <a:ext cx="4966252" cy="4621696"/>
          </a:xfrm>
        </p:spPr>
        <p:txBody>
          <a:bodyPr>
            <a:normAutofit/>
          </a:bodyPr>
          <a:lstStyle/>
          <a:p>
            <a:pPr>
              <a:defRPr/>
            </a:pPr>
            <a:r>
              <a:rPr lang="zh-TW" altLang="en-US" sz="2400" b="1" dirty="0">
                <a:solidFill>
                  <a:srgbClr val="0070C0"/>
                </a:solidFill>
                <a:ea typeface="標楷體" panose="03000509000000000000" pitchFamily="65" charset="-120"/>
              </a:rPr>
              <a:t>安全係本航空站之主要核心價值。本航空站承諾在提供服務之同時，將建立、實施、維護並持續改善相關策略及作業程序，以確保本航空站所有飛航活動均於資源適當配置之情形下進行，並以達成最高安全績效等級及符合法規要求為</a:t>
            </a:r>
            <a:r>
              <a:rPr lang="zh-TW" altLang="en-US" sz="2400" b="1" dirty="0" smtClean="0">
                <a:solidFill>
                  <a:srgbClr val="0070C0"/>
                </a:solidFill>
                <a:ea typeface="標楷體" panose="03000509000000000000" pitchFamily="65" charset="-120"/>
              </a:rPr>
              <a:t>目標</a:t>
            </a:r>
            <a:endParaRPr lang="zh-TW" altLang="en-US" sz="2400" b="1" dirty="0">
              <a:ea typeface="標楷體" panose="03000509000000000000" pitchFamily="65" charset="-120"/>
            </a:endParaRPr>
          </a:p>
          <a:p>
            <a:pPr>
              <a:defRPr/>
            </a:pPr>
            <a:r>
              <a:rPr lang="zh-TW" altLang="en-US" sz="2400" b="1" dirty="0">
                <a:solidFill>
                  <a:srgbClr val="0070C0"/>
                </a:solidFill>
                <a:ea typeface="標楷體" panose="03000509000000000000" pitchFamily="65" charset="-120"/>
              </a:rPr>
              <a:t>本航空站所有管理階層及全體工作人員，均負有對本航空站達成最高安全績效等級之</a:t>
            </a:r>
            <a:r>
              <a:rPr lang="zh-TW" altLang="en-US" sz="2400" b="1" dirty="0" smtClean="0">
                <a:solidFill>
                  <a:srgbClr val="0070C0"/>
                </a:solidFill>
                <a:ea typeface="標楷體" panose="03000509000000000000" pitchFamily="65" charset="-120"/>
              </a:rPr>
              <a:t>責任</a:t>
            </a:r>
            <a:endParaRPr lang="zh-TW" altLang="en-US" sz="2400" b="1" dirty="0">
              <a:solidFill>
                <a:srgbClr val="0070C0"/>
              </a:solidFill>
              <a:ea typeface="標楷體" panose="03000509000000000000" pitchFamily="65" charset="-120"/>
            </a:endParaRPr>
          </a:p>
        </p:txBody>
      </p:sp>
      <p:sp>
        <p:nvSpPr>
          <p:cNvPr id="10" name="矩形 9"/>
          <p:cNvSpPr/>
          <p:nvPr/>
        </p:nvSpPr>
        <p:spPr>
          <a:xfrm>
            <a:off x="23190" y="1064567"/>
            <a:ext cx="8706678" cy="692497"/>
          </a:xfrm>
          <a:prstGeom prst="rect">
            <a:avLst/>
          </a:prstGeom>
        </p:spPr>
        <p:txBody>
          <a:bodyPr wrap="square">
            <a:spAutoFit/>
          </a:bodyPr>
          <a:lstStyle/>
          <a:p>
            <a:pPr marL="400050" lvl="1" indent="0">
              <a:buFont typeface="Wingdings" pitchFamily="2" charset="2"/>
              <a:buNone/>
              <a:defRPr/>
            </a:pPr>
            <a:r>
              <a:rPr lang="zh-TW" altLang="en-US" sz="3800" b="1" dirty="0">
                <a:solidFill>
                  <a:srgbClr val="FF0000"/>
                </a:solidFill>
                <a:effectLst>
                  <a:outerShdw blurRad="38100" dist="38100" dir="2700000" algn="tl">
                    <a:srgbClr val="C0C0C0"/>
                  </a:outerShdw>
                </a:effectLst>
                <a:latin typeface="標楷體" pitchFamily="65" charset="-120"/>
                <a:ea typeface="標楷體" pitchFamily="65" charset="-120"/>
                <a:cs typeface="+mj-cs"/>
              </a:rPr>
              <a:t>一</a:t>
            </a:r>
            <a:r>
              <a:rPr lang="zh-TW" altLang="en-US" sz="3800" b="1" dirty="0" smtClean="0">
                <a:solidFill>
                  <a:srgbClr val="FF0000"/>
                </a:solidFill>
                <a:effectLst>
                  <a:outerShdw blurRad="38100" dist="38100" dir="2700000" algn="tl">
                    <a:srgbClr val="C0C0C0"/>
                  </a:outerShdw>
                </a:effectLst>
                <a:latin typeface="標楷體" pitchFamily="65" charset="-120"/>
                <a:ea typeface="標楷體" pitchFamily="65" charset="-120"/>
                <a:cs typeface="+mj-cs"/>
              </a:rPr>
              <a:t>、金門航空站安全</a:t>
            </a:r>
            <a:r>
              <a:rPr lang="zh-TW" altLang="en-US" sz="3800" b="1" dirty="0">
                <a:solidFill>
                  <a:srgbClr val="FF0000"/>
                </a:solidFill>
                <a:effectLst>
                  <a:outerShdw blurRad="38100" dist="38100" dir="2700000" algn="tl">
                    <a:srgbClr val="C0C0C0"/>
                  </a:outerShdw>
                </a:effectLst>
                <a:latin typeface="標楷體" pitchFamily="65" charset="-120"/>
                <a:ea typeface="標楷體" pitchFamily="65" charset="-120"/>
                <a:cs typeface="+mj-cs"/>
              </a:rPr>
              <a:t>政策檢視</a:t>
            </a:r>
          </a:p>
        </p:txBody>
      </p:sp>
      <p:pic>
        <p:nvPicPr>
          <p:cNvPr id="102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168440" y="1757064"/>
            <a:ext cx="3631096" cy="51009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89157519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圖片 5" descr="金門航空站事務用品類PPT底圖27-28.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805214"/>
            <a:ext cx="9144000" cy="368685"/>
          </a:xfrm>
          <a:prstGeom prst="rect">
            <a:avLst/>
          </a:prstGeom>
        </p:spPr>
      </p:pic>
      <p:pic>
        <p:nvPicPr>
          <p:cNvPr id="7" name="圖片 6" descr="金門航空站CI-05.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5402" y="279403"/>
            <a:ext cx="4050547" cy="707323"/>
          </a:xfrm>
          <a:prstGeom prst="rect">
            <a:avLst/>
          </a:prstGeom>
        </p:spPr>
      </p:pic>
      <p:sp>
        <p:nvSpPr>
          <p:cNvPr id="8" name="矩形 7"/>
          <p:cNvSpPr/>
          <p:nvPr/>
        </p:nvSpPr>
        <p:spPr>
          <a:xfrm>
            <a:off x="23190" y="1064567"/>
            <a:ext cx="8706678" cy="692497"/>
          </a:xfrm>
          <a:prstGeom prst="rect">
            <a:avLst/>
          </a:prstGeom>
        </p:spPr>
        <p:txBody>
          <a:bodyPr wrap="square">
            <a:spAutoFit/>
          </a:bodyPr>
          <a:lstStyle/>
          <a:p>
            <a:pPr marL="400050" lvl="1" indent="0">
              <a:buFont typeface="Wingdings" pitchFamily="2" charset="2"/>
              <a:buNone/>
              <a:defRPr/>
            </a:pPr>
            <a:r>
              <a:rPr lang="zh-TW" altLang="en-US" sz="3800" b="1" dirty="0">
                <a:solidFill>
                  <a:srgbClr val="FF0000"/>
                </a:solidFill>
                <a:effectLst>
                  <a:outerShdw blurRad="38100" dist="38100" dir="2700000" algn="tl">
                    <a:srgbClr val="C0C0C0"/>
                  </a:outerShdw>
                </a:effectLst>
                <a:latin typeface="標楷體" pitchFamily="65" charset="-120"/>
                <a:ea typeface="標楷體" pitchFamily="65" charset="-120"/>
                <a:cs typeface="+mj-cs"/>
              </a:rPr>
              <a:t>一</a:t>
            </a:r>
            <a:r>
              <a:rPr lang="zh-TW" altLang="en-US" sz="3800" b="1" dirty="0" smtClean="0">
                <a:solidFill>
                  <a:srgbClr val="FF0000"/>
                </a:solidFill>
                <a:effectLst>
                  <a:outerShdw blurRad="38100" dist="38100" dir="2700000" algn="tl">
                    <a:srgbClr val="C0C0C0"/>
                  </a:outerShdw>
                </a:effectLst>
                <a:latin typeface="標楷體" pitchFamily="65" charset="-120"/>
                <a:ea typeface="標楷體" pitchFamily="65" charset="-120"/>
                <a:cs typeface="+mj-cs"/>
              </a:rPr>
              <a:t>、金門航空站安全</a:t>
            </a:r>
            <a:r>
              <a:rPr lang="zh-TW" altLang="en-US" sz="3800" b="1" dirty="0">
                <a:solidFill>
                  <a:srgbClr val="FF0000"/>
                </a:solidFill>
                <a:effectLst>
                  <a:outerShdw blurRad="38100" dist="38100" dir="2700000" algn="tl">
                    <a:srgbClr val="C0C0C0"/>
                  </a:outerShdw>
                </a:effectLst>
                <a:latin typeface="標楷體" pitchFamily="65" charset="-120"/>
                <a:ea typeface="標楷體" pitchFamily="65" charset="-120"/>
                <a:cs typeface="+mj-cs"/>
              </a:rPr>
              <a:t>政策檢視</a:t>
            </a:r>
          </a:p>
        </p:txBody>
      </p:sp>
      <p:sp>
        <p:nvSpPr>
          <p:cNvPr id="9" name="內容版面配置區 2"/>
          <p:cNvSpPr>
            <a:spLocks noGrp="1"/>
          </p:cNvSpPr>
          <p:nvPr>
            <p:ph idx="1"/>
          </p:nvPr>
        </p:nvSpPr>
        <p:spPr>
          <a:xfrm>
            <a:off x="463296" y="1868424"/>
            <a:ext cx="7634288" cy="4419600"/>
          </a:xfrm>
        </p:spPr>
        <p:txBody>
          <a:bodyPr>
            <a:normAutofit fontScale="85000" lnSpcReduction="10000"/>
          </a:bodyPr>
          <a:lstStyle/>
          <a:p>
            <a:pPr>
              <a:defRPr/>
            </a:pPr>
            <a:r>
              <a:rPr lang="zh-TW" altLang="en-US" sz="2800" b="1" dirty="0" smtClean="0">
                <a:ea typeface="標楷體" panose="03000509000000000000" pitchFamily="65" charset="-120"/>
              </a:rPr>
              <a:t>提供</a:t>
            </a:r>
            <a:r>
              <a:rPr lang="zh-TW" altLang="en-US" sz="2800" b="1" dirty="0">
                <a:ea typeface="標楷體" panose="03000509000000000000" pitchFamily="65" charset="-120"/>
              </a:rPr>
              <a:t>適當之資源支持安全管理系統之運作，實施安全訓練，並</a:t>
            </a:r>
            <a:r>
              <a:rPr lang="zh-TW" altLang="en-US" sz="2800" b="1" dirty="0">
                <a:solidFill>
                  <a:srgbClr val="0070C0"/>
                </a:solidFill>
                <a:ea typeface="標楷體" panose="03000509000000000000" pitchFamily="65" charset="-120"/>
              </a:rPr>
              <a:t>鼓勵有效之安全通報及資訊交流，以形成組織安全</a:t>
            </a:r>
            <a:r>
              <a:rPr lang="zh-TW" altLang="en-US" sz="2800" b="1" dirty="0" smtClean="0">
                <a:solidFill>
                  <a:srgbClr val="0070C0"/>
                </a:solidFill>
                <a:ea typeface="標楷體" panose="03000509000000000000" pitchFamily="65" charset="-120"/>
              </a:rPr>
              <a:t>文化</a:t>
            </a:r>
            <a:endParaRPr lang="zh-TW" altLang="en-US" sz="2800" b="1" dirty="0">
              <a:solidFill>
                <a:srgbClr val="0070C0"/>
              </a:solidFill>
              <a:ea typeface="標楷體" panose="03000509000000000000" pitchFamily="65" charset="-120"/>
            </a:endParaRPr>
          </a:p>
          <a:p>
            <a:pPr>
              <a:defRPr/>
            </a:pPr>
            <a:r>
              <a:rPr lang="zh-TW" altLang="en-US" sz="2800" b="1" dirty="0" smtClean="0">
                <a:solidFill>
                  <a:srgbClr val="0070C0"/>
                </a:solidFill>
                <a:ea typeface="標楷體" panose="03000509000000000000" pitchFamily="65" charset="-120"/>
              </a:rPr>
              <a:t>安全</a:t>
            </a:r>
            <a:r>
              <a:rPr lang="zh-TW" altLang="en-US" sz="2800" b="1" dirty="0">
                <a:solidFill>
                  <a:srgbClr val="0070C0"/>
                </a:solidFill>
                <a:ea typeface="標楷體" panose="03000509000000000000" pitchFamily="65" charset="-120"/>
              </a:rPr>
              <a:t>管理為所有管理階層及全體工作人員之主要</a:t>
            </a:r>
            <a:r>
              <a:rPr lang="zh-TW" altLang="en-US" sz="2800" b="1" dirty="0" smtClean="0">
                <a:solidFill>
                  <a:srgbClr val="0070C0"/>
                </a:solidFill>
                <a:ea typeface="標楷體" panose="03000509000000000000" pitchFamily="65" charset="-120"/>
              </a:rPr>
              <a:t>職責</a:t>
            </a:r>
            <a:endParaRPr lang="zh-TW" altLang="en-US" sz="2800" b="1" dirty="0">
              <a:solidFill>
                <a:srgbClr val="0070C0"/>
              </a:solidFill>
              <a:ea typeface="標楷體" panose="03000509000000000000" pitchFamily="65" charset="-120"/>
            </a:endParaRPr>
          </a:p>
          <a:p>
            <a:pPr>
              <a:defRPr/>
            </a:pPr>
            <a:r>
              <a:rPr lang="zh-TW" altLang="en-US" sz="2800" b="1" dirty="0" smtClean="0">
                <a:ea typeface="標楷體" panose="03000509000000000000" pitchFamily="65" charset="-120"/>
              </a:rPr>
              <a:t>清楚</a:t>
            </a:r>
            <a:r>
              <a:rPr lang="zh-TW" altLang="en-US" sz="2800" b="1" dirty="0">
                <a:ea typeface="標楷體" panose="03000509000000000000" pitchFamily="65" charset="-120"/>
              </a:rPr>
              <a:t>訂定所有管理階層及全體工作人員對本航空站安全績效及實施安全管理系統之責任及</a:t>
            </a:r>
            <a:r>
              <a:rPr lang="zh-TW" altLang="en-US" sz="2800" b="1" dirty="0" smtClean="0">
                <a:ea typeface="標楷體" panose="03000509000000000000" pitchFamily="65" charset="-120"/>
              </a:rPr>
              <a:t>職責</a:t>
            </a:r>
            <a:endParaRPr lang="zh-TW" altLang="en-US" sz="2800" b="1" dirty="0">
              <a:ea typeface="標楷體" panose="03000509000000000000" pitchFamily="65" charset="-120"/>
            </a:endParaRPr>
          </a:p>
          <a:p>
            <a:pPr>
              <a:defRPr/>
            </a:pPr>
            <a:r>
              <a:rPr lang="zh-TW" altLang="en-US" sz="2800" b="1" dirty="0">
                <a:solidFill>
                  <a:srgbClr val="0070C0"/>
                </a:solidFill>
                <a:ea typeface="標楷體" panose="03000509000000000000" pitchFamily="65" charset="-120"/>
              </a:rPr>
              <a:t>建立並實施危害識別及安全風險管理程序，包括危害通報系統，以消除或降低作業或活動可能產生危害後果之安全風險，以持續改善本航空站之安全績效</a:t>
            </a:r>
          </a:p>
          <a:p>
            <a:pPr>
              <a:defRPr/>
            </a:pPr>
            <a:r>
              <a:rPr lang="zh-TW" altLang="en-US" sz="2800" b="1" dirty="0">
                <a:solidFill>
                  <a:srgbClr val="0070C0"/>
                </a:solidFill>
                <a:ea typeface="標楷體" panose="03000509000000000000" pitchFamily="65" charset="-120"/>
              </a:rPr>
              <a:t>除非蓄意違反或故意忽略相關法規及程序，否則任何人員透過危害通報系統進行危害通報均不會受到責罰</a:t>
            </a:r>
          </a:p>
        </p:txBody>
      </p:sp>
    </p:spTree>
    <p:extLst>
      <p:ext uri="{BB962C8B-B14F-4D97-AF65-F5344CB8AC3E}">
        <p14:creationId xmlns:p14="http://schemas.microsoft.com/office/powerpoint/2010/main" val="328032320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圖片 5" descr="金門航空站事務用品類PPT底圖27-28.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805214"/>
            <a:ext cx="9144000" cy="368685"/>
          </a:xfrm>
          <a:prstGeom prst="rect">
            <a:avLst/>
          </a:prstGeom>
        </p:spPr>
      </p:pic>
      <p:pic>
        <p:nvPicPr>
          <p:cNvPr id="7" name="圖片 6" descr="金門航空站CI-05.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5402" y="279403"/>
            <a:ext cx="4050547" cy="707323"/>
          </a:xfrm>
          <a:prstGeom prst="rect">
            <a:avLst/>
          </a:prstGeom>
        </p:spPr>
      </p:pic>
      <p:sp>
        <p:nvSpPr>
          <p:cNvPr id="8" name="矩形 7"/>
          <p:cNvSpPr/>
          <p:nvPr/>
        </p:nvSpPr>
        <p:spPr>
          <a:xfrm>
            <a:off x="23190" y="1064567"/>
            <a:ext cx="8706678" cy="692497"/>
          </a:xfrm>
          <a:prstGeom prst="rect">
            <a:avLst/>
          </a:prstGeom>
        </p:spPr>
        <p:txBody>
          <a:bodyPr wrap="square">
            <a:spAutoFit/>
          </a:bodyPr>
          <a:lstStyle/>
          <a:p>
            <a:pPr marL="400050" lvl="1" indent="0">
              <a:buFont typeface="Wingdings" pitchFamily="2" charset="2"/>
              <a:buNone/>
              <a:defRPr/>
            </a:pPr>
            <a:r>
              <a:rPr lang="zh-TW" altLang="en-US" sz="3800" b="1" dirty="0">
                <a:solidFill>
                  <a:srgbClr val="FF0000"/>
                </a:solidFill>
                <a:effectLst>
                  <a:outerShdw blurRad="38100" dist="38100" dir="2700000" algn="tl">
                    <a:srgbClr val="C0C0C0"/>
                  </a:outerShdw>
                </a:effectLst>
                <a:latin typeface="標楷體" pitchFamily="65" charset="-120"/>
                <a:ea typeface="標楷體" pitchFamily="65" charset="-120"/>
                <a:cs typeface="+mj-cs"/>
              </a:rPr>
              <a:t>一</a:t>
            </a:r>
            <a:r>
              <a:rPr lang="zh-TW" altLang="en-US" sz="3800" b="1" dirty="0" smtClean="0">
                <a:solidFill>
                  <a:srgbClr val="FF0000"/>
                </a:solidFill>
                <a:effectLst>
                  <a:outerShdw blurRad="38100" dist="38100" dir="2700000" algn="tl">
                    <a:srgbClr val="C0C0C0"/>
                  </a:outerShdw>
                </a:effectLst>
                <a:latin typeface="標楷體" pitchFamily="65" charset="-120"/>
                <a:ea typeface="標楷體" pitchFamily="65" charset="-120"/>
                <a:cs typeface="+mj-cs"/>
              </a:rPr>
              <a:t>、金門航空站安全</a:t>
            </a:r>
            <a:r>
              <a:rPr lang="zh-TW" altLang="en-US" sz="3800" b="1" dirty="0">
                <a:solidFill>
                  <a:srgbClr val="FF0000"/>
                </a:solidFill>
                <a:effectLst>
                  <a:outerShdw blurRad="38100" dist="38100" dir="2700000" algn="tl">
                    <a:srgbClr val="C0C0C0"/>
                  </a:outerShdw>
                </a:effectLst>
                <a:latin typeface="標楷體" pitchFamily="65" charset="-120"/>
                <a:ea typeface="標楷體" pitchFamily="65" charset="-120"/>
                <a:cs typeface="+mj-cs"/>
              </a:rPr>
              <a:t>政策檢視</a:t>
            </a:r>
          </a:p>
        </p:txBody>
      </p:sp>
      <p:sp>
        <p:nvSpPr>
          <p:cNvPr id="10" name="內容版面配置區 2"/>
          <p:cNvSpPr>
            <a:spLocks noGrp="1"/>
          </p:cNvSpPr>
          <p:nvPr>
            <p:ph idx="1"/>
          </p:nvPr>
        </p:nvSpPr>
        <p:spPr>
          <a:xfrm>
            <a:off x="559385" y="1784496"/>
            <a:ext cx="7634288" cy="4419600"/>
          </a:xfrm>
        </p:spPr>
        <p:txBody>
          <a:bodyPr>
            <a:normAutofit fontScale="77500" lnSpcReduction="20000"/>
          </a:bodyPr>
          <a:lstStyle/>
          <a:p>
            <a:pPr>
              <a:defRPr/>
            </a:pPr>
            <a:r>
              <a:rPr lang="zh-TW" altLang="en-US" b="1" dirty="0" smtClean="0">
                <a:solidFill>
                  <a:srgbClr val="0070C0"/>
                </a:solidFill>
                <a:ea typeface="標楷體" panose="03000509000000000000" pitchFamily="65" charset="-120"/>
              </a:rPr>
              <a:t>符合</a:t>
            </a:r>
            <a:r>
              <a:rPr lang="zh-TW" altLang="en-US" sz="3300" b="1" dirty="0">
                <a:solidFill>
                  <a:srgbClr val="0070C0"/>
                </a:solidFill>
                <a:ea typeface="標楷體" panose="03000509000000000000" pitchFamily="65" charset="-120"/>
              </a:rPr>
              <a:t>並盡可能優於法規及規範之要求及</a:t>
            </a:r>
            <a:r>
              <a:rPr lang="zh-TW" altLang="en-US" sz="3300" b="1" dirty="0" smtClean="0">
                <a:solidFill>
                  <a:srgbClr val="0070C0"/>
                </a:solidFill>
                <a:ea typeface="標楷體" panose="03000509000000000000" pitchFamily="65" charset="-120"/>
              </a:rPr>
              <a:t>標準</a:t>
            </a:r>
            <a:endParaRPr lang="zh-TW" altLang="en-US" sz="3300" b="1" dirty="0">
              <a:solidFill>
                <a:srgbClr val="0070C0"/>
              </a:solidFill>
              <a:ea typeface="標楷體" panose="03000509000000000000" pitchFamily="65" charset="-120"/>
            </a:endParaRPr>
          </a:p>
          <a:p>
            <a:pPr>
              <a:defRPr/>
            </a:pPr>
            <a:r>
              <a:rPr lang="zh-TW" altLang="en-US" sz="3300" b="1" dirty="0" smtClean="0">
                <a:ea typeface="標楷體" panose="03000509000000000000" pitchFamily="65" charset="-120"/>
              </a:rPr>
              <a:t>確保</a:t>
            </a:r>
            <a:r>
              <a:rPr lang="zh-TW" altLang="en-US" sz="3300" b="1" dirty="0">
                <a:ea typeface="標楷體" panose="03000509000000000000" pitchFamily="65" charset="-120"/>
              </a:rPr>
              <a:t>工作人員具備充分之技術並完成相關訓練，以執行安全策略及</a:t>
            </a:r>
            <a:r>
              <a:rPr lang="zh-TW" altLang="en-US" sz="3300" b="1" dirty="0" smtClean="0">
                <a:ea typeface="標楷體" panose="03000509000000000000" pitchFamily="65" charset="-120"/>
              </a:rPr>
              <a:t>程序</a:t>
            </a:r>
            <a:endParaRPr lang="zh-TW" altLang="en-US" sz="3300" b="1" dirty="0">
              <a:ea typeface="標楷體" panose="03000509000000000000" pitchFamily="65" charset="-120"/>
            </a:endParaRPr>
          </a:p>
          <a:p>
            <a:pPr>
              <a:defRPr/>
            </a:pPr>
            <a:r>
              <a:rPr lang="zh-TW" altLang="en-US" sz="3300" b="1" dirty="0" smtClean="0">
                <a:ea typeface="標楷體" panose="03000509000000000000" pitchFamily="65" charset="-120"/>
              </a:rPr>
              <a:t>確保</a:t>
            </a:r>
            <a:r>
              <a:rPr lang="zh-TW" altLang="en-US" sz="3300" b="1" dirty="0">
                <a:ea typeface="標楷體" panose="03000509000000000000" pitchFamily="65" charset="-120"/>
              </a:rPr>
              <a:t>工作人員取得適當之飛航安全資訊及訓練以處理安全事件，分派之工作應能合乎其</a:t>
            </a:r>
            <a:r>
              <a:rPr lang="zh-TW" altLang="en-US" sz="3300" b="1" dirty="0" smtClean="0">
                <a:ea typeface="標楷體" panose="03000509000000000000" pitchFamily="65" charset="-120"/>
              </a:rPr>
              <a:t>能力</a:t>
            </a:r>
            <a:endParaRPr lang="zh-TW" altLang="en-US" sz="3300" b="1" dirty="0">
              <a:ea typeface="標楷體" panose="03000509000000000000" pitchFamily="65" charset="-120"/>
            </a:endParaRPr>
          </a:p>
          <a:p>
            <a:pPr>
              <a:lnSpc>
                <a:spcPct val="110000"/>
              </a:lnSpc>
              <a:defRPr/>
            </a:pPr>
            <a:r>
              <a:rPr lang="zh-TW" altLang="en-US" sz="3300" b="1" dirty="0">
                <a:solidFill>
                  <a:srgbClr val="0070C0"/>
                </a:solidFill>
                <a:ea typeface="標楷體" panose="03000509000000000000" pitchFamily="65" charset="-120"/>
              </a:rPr>
              <a:t>運用安全績效指標及安全績效目標，建立及量測本航空站之安全績效</a:t>
            </a:r>
          </a:p>
          <a:p>
            <a:pPr>
              <a:defRPr/>
            </a:pPr>
            <a:r>
              <a:rPr lang="zh-TW" altLang="en-US" sz="3300" b="1" dirty="0" smtClean="0">
                <a:solidFill>
                  <a:srgbClr val="0070C0"/>
                </a:solidFill>
                <a:ea typeface="標楷體" panose="03000509000000000000" pitchFamily="65" charset="-120"/>
              </a:rPr>
              <a:t>經由持續監督、評量、定期檢視並調整安全目標，以提升本航空站之安全績效</a:t>
            </a:r>
            <a:endParaRPr lang="zh-TW" altLang="en-US" sz="3300" b="1" dirty="0">
              <a:solidFill>
                <a:srgbClr val="0070C0"/>
              </a:solidFill>
              <a:ea typeface="標楷體" panose="03000509000000000000" pitchFamily="65" charset="-120"/>
            </a:endParaRPr>
          </a:p>
          <a:p>
            <a:pPr>
              <a:defRPr/>
            </a:pPr>
            <a:r>
              <a:rPr lang="zh-TW" altLang="en-US" sz="3300" b="1" dirty="0" smtClean="0">
                <a:ea typeface="標楷體" panose="03000509000000000000" pitchFamily="65" charset="-120"/>
              </a:rPr>
              <a:t>確保</a:t>
            </a:r>
            <a:r>
              <a:rPr lang="zh-TW" altLang="en-US" sz="3300" b="1" dirty="0">
                <a:ea typeface="標楷體" panose="03000509000000000000" pitchFamily="65" charset="-120"/>
              </a:rPr>
              <a:t>承包商所提供之系統及服務能達到本航空站之安全績效</a:t>
            </a:r>
            <a:r>
              <a:rPr lang="zh-TW" altLang="en-US" sz="3300" b="1" dirty="0" smtClean="0">
                <a:ea typeface="標楷體" panose="03000509000000000000" pitchFamily="65" charset="-120"/>
              </a:rPr>
              <a:t>等級</a:t>
            </a:r>
            <a:endParaRPr lang="zh-TW" altLang="en-US" sz="3300" b="1" dirty="0">
              <a:solidFill>
                <a:srgbClr val="0070C0"/>
              </a:solidFill>
              <a:ea typeface="標楷體" panose="03000509000000000000" pitchFamily="65" charset="-120"/>
            </a:endParaRPr>
          </a:p>
        </p:txBody>
      </p:sp>
    </p:spTree>
    <p:extLst>
      <p:ext uri="{BB962C8B-B14F-4D97-AF65-F5344CB8AC3E}">
        <p14:creationId xmlns:p14="http://schemas.microsoft.com/office/powerpoint/2010/main" val="177980480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圖片 5" descr="金門航空站事務用品類PPT底圖27-28.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805214"/>
            <a:ext cx="9144000" cy="368685"/>
          </a:xfrm>
          <a:prstGeom prst="rect">
            <a:avLst/>
          </a:prstGeom>
        </p:spPr>
      </p:pic>
      <p:pic>
        <p:nvPicPr>
          <p:cNvPr id="7" name="圖片 6" descr="金門航空站CI-05.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5402" y="279403"/>
            <a:ext cx="4050547" cy="707323"/>
          </a:xfrm>
          <a:prstGeom prst="rect">
            <a:avLst/>
          </a:prstGeom>
        </p:spPr>
      </p:pic>
      <p:sp>
        <p:nvSpPr>
          <p:cNvPr id="5" name="矩形 4"/>
          <p:cNvSpPr/>
          <p:nvPr/>
        </p:nvSpPr>
        <p:spPr>
          <a:xfrm>
            <a:off x="-444136" y="3186987"/>
            <a:ext cx="9588136" cy="1261884"/>
          </a:xfrm>
          <a:prstGeom prst="rect">
            <a:avLst/>
          </a:prstGeom>
        </p:spPr>
        <p:txBody>
          <a:bodyPr wrap="square">
            <a:spAutoFit/>
          </a:bodyPr>
          <a:lstStyle/>
          <a:p>
            <a:pPr marL="400050" lvl="1">
              <a:defRPr/>
            </a:pPr>
            <a:r>
              <a:rPr lang="zh-TW" altLang="en-US" sz="3800" b="1" dirty="0">
                <a:effectLst>
                  <a:outerShdw blurRad="38100" dist="38100" dir="2700000" algn="tl">
                    <a:srgbClr val="C0C0C0"/>
                  </a:outerShdw>
                </a:effectLst>
                <a:latin typeface="標楷體" pitchFamily="65" charset="-120"/>
                <a:ea typeface="標楷體" pitchFamily="65" charset="-120"/>
                <a:cs typeface="+mj-cs"/>
              </a:rPr>
              <a:t>二</a:t>
            </a:r>
            <a:r>
              <a:rPr lang="zh-TW" altLang="en-US" sz="3800" b="1" dirty="0" smtClean="0">
                <a:effectLst>
                  <a:outerShdw blurRad="38100" dist="38100" dir="2700000" algn="tl">
                    <a:srgbClr val="C0C0C0"/>
                  </a:outerShdw>
                </a:effectLst>
                <a:latin typeface="標楷體" pitchFamily="65" charset="-120"/>
                <a:ea typeface="標楷體" pitchFamily="65" charset="-120"/>
                <a:cs typeface="+mj-cs"/>
              </a:rPr>
              <a:t>、</a:t>
            </a:r>
            <a:r>
              <a:rPr lang="en-US" altLang="zh-TW" sz="3800" b="1" dirty="0" smtClean="0">
                <a:effectLst>
                  <a:outerShdw blurRad="38100" dist="38100" dir="2700000" algn="tl">
                    <a:srgbClr val="C0C0C0"/>
                  </a:outerShdw>
                </a:effectLst>
                <a:latin typeface="標楷體" pitchFamily="65" charset="-120"/>
                <a:ea typeface="標楷體" pitchFamily="65" charset="-120"/>
                <a:cs typeface="+mj-cs"/>
              </a:rPr>
              <a:t>111</a:t>
            </a:r>
            <a:r>
              <a:rPr lang="zh-TW" altLang="en-US" sz="3800" b="1" dirty="0" smtClean="0">
                <a:effectLst>
                  <a:outerShdw blurRad="38100" dist="38100" dir="2700000" algn="tl">
                    <a:srgbClr val="C0C0C0"/>
                  </a:outerShdw>
                </a:effectLst>
                <a:latin typeface="標楷體" pitchFamily="65" charset="-120"/>
                <a:ea typeface="標楷體" pitchFamily="65" charset="-120"/>
                <a:cs typeface="+mj-cs"/>
              </a:rPr>
              <a:t>年度</a:t>
            </a:r>
            <a:r>
              <a:rPr lang="zh-TW" altLang="en-US" sz="3800" b="1" dirty="0">
                <a:effectLst>
                  <a:outerShdw blurRad="38100" dist="38100" dir="2700000" algn="tl">
                    <a:srgbClr val="C0C0C0"/>
                  </a:outerShdw>
                </a:effectLst>
                <a:latin typeface="標楷體" pitchFamily="65" charset="-120"/>
                <a:ea typeface="標楷體" pitchFamily="65" charset="-120"/>
                <a:cs typeface="+mj-cs"/>
              </a:rPr>
              <a:t>安全績效指標及目標監控報告</a:t>
            </a:r>
          </a:p>
          <a:p>
            <a:pPr marL="400050" lvl="1" indent="0">
              <a:buFont typeface="Wingdings" pitchFamily="2" charset="2"/>
              <a:buNone/>
              <a:defRPr/>
            </a:pPr>
            <a:endParaRPr lang="zh-TW" altLang="en-US" sz="3800" b="1" dirty="0">
              <a:effectLst>
                <a:outerShdw blurRad="38100" dist="38100" dir="2700000" algn="tl">
                  <a:srgbClr val="C0C0C0"/>
                </a:outerShdw>
              </a:effectLst>
              <a:latin typeface="標楷體" pitchFamily="65" charset="-120"/>
              <a:ea typeface="標楷體" pitchFamily="65" charset="-120"/>
              <a:cs typeface="+mj-cs"/>
            </a:endParaRPr>
          </a:p>
        </p:txBody>
      </p:sp>
    </p:spTree>
    <p:extLst>
      <p:ext uri="{BB962C8B-B14F-4D97-AF65-F5344CB8AC3E}">
        <p14:creationId xmlns:p14="http://schemas.microsoft.com/office/powerpoint/2010/main" val="3535938715"/>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圖片 5" descr="金門航空站事務用品類PPT底圖27-28.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805214"/>
            <a:ext cx="9144000" cy="368685"/>
          </a:xfrm>
          <a:prstGeom prst="rect">
            <a:avLst/>
          </a:prstGeom>
        </p:spPr>
      </p:pic>
      <p:pic>
        <p:nvPicPr>
          <p:cNvPr id="7" name="圖片 6" descr="金門航空站CI-05.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5402" y="279403"/>
            <a:ext cx="4050547" cy="707323"/>
          </a:xfrm>
          <a:prstGeom prst="rect">
            <a:avLst/>
          </a:prstGeom>
        </p:spPr>
      </p:pic>
      <p:sp>
        <p:nvSpPr>
          <p:cNvPr id="8" name="矩形 7"/>
          <p:cNvSpPr/>
          <p:nvPr/>
        </p:nvSpPr>
        <p:spPr>
          <a:xfrm>
            <a:off x="-235131" y="1064567"/>
            <a:ext cx="9379131" cy="677108"/>
          </a:xfrm>
          <a:prstGeom prst="rect">
            <a:avLst/>
          </a:prstGeom>
        </p:spPr>
        <p:txBody>
          <a:bodyPr wrap="square">
            <a:spAutoFit/>
          </a:bodyPr>
          <a:lstStyle/>
          <a:p>
            <a:pPr marL="400050" lvl="1" indent="0">
              <a:buFont typeface="Wingdings" pitchFamily="2" charset="2"/>
              <a:buNone/>
              <a:defRPr/>
            </a:pPr>
            <a:r>
              <a:rPr lang="en-US" altLang="zh-TW" sz="3800" b="1" dirty="0" smtClean="0">
                <a:solidFill>
                  <a:srgbClr val="FF0000"/>
                </a:solidFill>
                <a:effectLst>
                  <a:outerShdw blurRad="38100" dist="38100" dir="2700000" algn="tl">
                    <a:srgbClr val="C0C0C0"/>
                  </a:outerShdw>
                </a:effectLst>
                <a:latin typeface="標楷體" pitchFamily="65" charset="-120"/>
                <a:ea typeface="標楷體" pitchFamily="65" charset="-120"/>
                <a:cs typeface="+mj-cs"/>
              </a:rPr>
              <a:t>111</a:t>
            </a:r>
            <a:r>
              <a:rPr lang="zh-TW" altLang="en-US" sz="3800" b="1" dirty="0" smtClean="0">
                <a:solidFill>
                  <a:srgbClr val="FF0000"/>
                </a:solidFill>
                <a:effectLst>
                  <a:outerShdw blurRad="38100" dist="38100" dir="2700000" algn="tl">
                    <a:srgbClr val="C0C0C0"/>
                  </a:outerShdw>
                </a:effectLst>
                <a:latin typeface="標楷體" pitchFamily="65" charset="-120"/>
                <a:ea typeface="標楷體" pitchFamily="65" charset="-120"/>
                <a:cs typeface="+mj-cs"/>
              </a:rPr>
              <a:t>年度</a:t>
            </a:r>
            <a:r>
              <a:rPr lang="zh-TW" altLang="en-US" sz="3800" b="1" dirty="0">
                <a:solidFill>
                  <a:srgbClr val="FF0000"/>
                </a:solidFill>
                <a:effectLst>
                  <a:outerShdw blurRad="38100" dist="38100" dir="2700000" algn="tl">
                    <a:srgbClr val="C0C0C0"/>
                  </a:outerShdw>
                </a:effectLst>
                <a:latin typeface="標楷體" pitchFamily="65" charset="-120"/>
                <a:ea typeface="標楷體" pitchFamily="65" charset="-120"/>
                <a:cs typeface="+mj-cs"/>
              </a:rPr>
              <a:t>安全績效指標及</a:t>
            </a:r>
            <a:r>
              <a:rPr lang="zh-TW" altLang="en-US" sz="3800" b="1" dirty="0" smtClean="0">
                <a:solidFill>
                  <a:srgbClr val="FF0000"/>
                </a:solidFill>
                <a:effectLst>
                  <a:outerShdw blurRad="38100" dist="38100" dir="2700000" algn="tl">
                    <a:srgbClr val="C0C0C0"/>
                  </a:outerShdw>
                </a:effectLst>
                <a:latin typeface="標楷體" pitchFamily="65" charset="-120"/>
                <a:ea typeface="標楷體" pitchFamily="65" charset="-120"/>
                <a:cs typeface="+mj-cs"/>
              </a:rPr>
              <a:t>目標</a:t>
            </a:r>
            <a:r>
              <a:rPr lang="en-US" altLang="zh-TW" sz="3800" b="1" dirty="0" smtClean="0">
                <a:solidFill>
                  <a:srgbClr val="FF0000"/>
                </a:solidFill>
                <a:effectLst>
                  <a:outerShdw blurRad="38100" dist="38100" dir="2700000" algn="tl">
                    <a:srgbClr val="C0C0C0"/>
                  </a:outerShdw>
                </a:effectLst>
                <a:latin typeface="標楷體" pitchFamily="65" charset="-120"/>
                <a:ea typeface="標楷體" pitchFamily="65" charset="-120"/>
                <a:cs typeface="+mj-cs"/>
              </a:rPr>
              <a:t>-</a:t>
            </a:r>
            <a:r>
              <a:rPr lang="zh-TW" altLang="en-US" sz="3800" b="1" dirty="0" smtClean="0">
                <a:solidFill>
                  <a:srgbClr val="FF0000"/>
                </a:solidFill>
                <a:effectLst>
                  <a:outerShdw blurRad="38100" dist="38100" dir="2700000" algn="tl">
                    <a:srgbClr val="C0C0C0"/>
                  </a:outerShdw>
                </a:effectLst>
                <a:latin typeface="標楷體" pitchFamily="65" charset="-120"/>
                <a:ea typeface="標楷體" pitchFamily="65" charset="-120"/>
                <a:cs typeface="+mj-cs"/>
              </a:rPr>
              <a:t>訂定 </a:t>
            </a:r>
            <a:r>
              <a:rPr lang="en-US" altLang="zh-TW" sz="3800" b="1" dirty="0">
                <a:solidFill>
                  <a:srgbClr val="FF0000"/>
                </a:solidFill>
                <a:effectLst>
                  <a:outerShdw blurRad="38100" dist="38100" dir="2700000" algn="tl">
                    <a:srgbClr val="C0C0C0"/>
                  </a:outerShdw>
                </a:effectLst>
                <a:latin typeface="標楷體" pitchFamily="65" charset="-120"/>
                <a:ea typeface="標楷體" pitchFamily="65" charset="-120"/>
                <a:cs typeface="+mj-cs"/>
              </a:rPr>
              <a:t>(</a:t>
            </a:r>
            <a:r>
              <a:rPr lang="en-US" altLang="zh-TW" sz="3800" b="1" dirty="0" smtClean="0">
                <a:solidFill>
                  <a:srgbClr val="FF0000"/>
                </a:solidFill>
                <a:effectLst>
                  <a:outerShdw blurRad="38100" dist="38100" dir="2700000" algn="tl">
                    <a:srgbClr val="C0C0C0"/>
                  </a:outerShdw>
                </a:effectLst>
                <a:latin typeface="標楷體" pitchFamily="65" charset="-120"/>
                <a:ea typeface="標楷體" pitchFamily="65" charset="-120"/>
                <a:cs typeface="+mj-cs"/>
              </a:rPr>
              <a:t>1/4)</a:t>
            </a:r>
            <a:endParaRPr lang="zh-TW" altLang="en-US" sz="3800" b="1" dirty="0">
              <a:solidFill>
                <a:srgbClr val="FF0000"/>
              </a:solidFill>
              <a:effectLst>
                <a:outerShdw blurRad="38100" dist="38100" dir="2700000" algn="tl">
                  <a:srgbClr val="C0C0C0"/>
                </a:outerShdw>
              </a:effectLst>
              <a:latin typeface="標楷體" pitchFamily="65" charset="-120"/>
              <a:ea typeface="標楷體" pitchFamily="65" charset="-120"/>
              <a:cs typeface="+mj-cs"/>
            </a:endParaRPr>
          </a:p>
        </p:txBody>
      </p:sp>
      <p:sp>
        <p:nvSpPr>
          <p:cNvPr id="9" name="內容版面配置區 2"/>
          <p:cNvSpPr>
            <a:spLocks noGrp="1"/>
          </p:cNvSpPr>
          <p:nvPr>
            <p:ph idx="1"/>
          </p:nvPr>
        </p:nvSpPr>
        <p:spPr>
          <a:xfrm>
            <a:off x="414129" y="1978152"/>
            <a:ext cx="7924800" cy="4419600"/>
          </a:xfrm>
        </p:spPr>
        <p:txBody>
          <a:bodyPr>
            <a:normAutofit fontScale="77500" lnSpcReduction="20000"/>
          </a:bodyPr>
          <a:lstStyle/>
          <a:p>
            <a:pPr>
              <a:defRPr/>
            </a:pPr>
            <a:r>
              <a:rPr lang="zh-TW" altLang="en-US" b="1" dirty="0">
                <a:solidFill>
                  <a:schemeClr val="accent6">
                    <a:lumMod val="75000"/>
                  </a:schemeClr>
                </a:solidFill>
                <a:ea typeface="標楷體" panose="03000509000000000000" pitchFamily="65" charset="-120"/>
              </a:rPr>
              <a:t>重大後果安全事件</a:t>
            </a:r>
            <a:r>
              <a:rPr lang="zh-TW" altLang="en-US" b="1" dirty="0" smtClean="0">
                <a:solidFill>
                  <a:schemeClr val="accent6">
                    <a:lumMod val="75000"/>
                  </a:schemeClr>
                </a:solidFill>
                <a:ea typeface="標楷體" panose="03000509000000000000" pitchFamily="65" charset="-120"/>
              </a:rPr>
              <a:t>目標值</a:t>
            </a:r>
            <a:r>
              <a:rPr lang="en-US" altLang="zh-TW" b="1" dirty="0" smtClean="0">
                <a:solidFill>
                  <a:schemeClr val="accent6">
                    <a:lumMod val="75000"/>
                  </a:schemeClr>
                </a:solidFill>
                <a:ea typeface="標楷體" panose="03000509000000000000" pitchFamily="65" charset="-120"/>
              </a:rPr>
              <a:t>(</a:t>
            </a:r>
            <a:r>
              <a:rPr lang="zh-TW" altLang="en-US" b="1" dirty="0" smtClean="0">
                <a:solidFill>
                  <a:schemeClr val="accent6">
                    <a:lumMod val="75000"/>
                  </a:schemeClr>
                </a:solidFill>
                <a:ea typeface="標楷體" panose="03000509000000000000" pitchFamily="65" charset="-120"/>
              </a:rPr>
              <a:t>固定</a:t>
            </a:r>
            <a:r>
              <a:rPr lang="en-US" altLang="zh-TW" b="1" dirty="0" smtClean="0">
                <a:solidFill>
                  <a:schemeClr val="accent6">
                    <a:lumMod val="75000"/>
                  </a:schemeClr>
                </a:solidFill>
                <a:ea typeface="標楷體" panose="03000509000000000000" pitchFamily="65" charset="-120"/>
              </a:rPr>
              <a:t>)</a:t>
            </a:r>
          </a:p>
          <a:p>
            <a:pPr>
              <a:defRPr/>
            </a:pPr>
            <a:endParaRPr lang="en-US" altLang="zh-TW" b="1" dirty="0" smtClean="0">
              <a:solidFill>
                <a:schemeClr val="accent6">
                  <a:lumMod val="75000"/>
                </a:schemeClr>
              </a:solidFill>
              <a:ea typeface="標楷體" panose="03000509000000000000" pitchFamily="65" charset="-120"/>
            </a:endParaRPr>
          </a:p>
          <a:p>
            <a:pPr lvl="1">
              <a:buFont typeface="Wingdings" panose="05000000000000000000" pitchFamily="2" charset="2"/>
              <a:buChar char="l"/>
              <a:defRPr/>
            </a:pPr>
            <a:r>
              <a:rPr lang="zh-TW" altLang="en-US" b="1" dirty="0" smtClean="0">
                <a:ea typeface="標楷體" panose="03000509000000000000" pitchFamily="65" charset="-120"/>
              </a:rPr>
              <a:t>車輛</a:t>
            </a:r>
            <a:r>
              <a:rPr lang="zh-TW" altLang="en-US" b="1" dirty="0">
                <a:ea typeface="標楷體" panose="03000509000000000000" pitchFamily="65" charset="-120"/>
              </a:rPr>
              <a:t>或其他地面設備造成跑道入侵導致航空器重飛</a:t>
            </a:r>
            <a:r>
              <a:rPr lang="en-US" altLang="zh-TW" b="1" dirty="0">
                <a:ea typeface="標楷體" panose="03000509000000000000" pitchFamily="65" charset="-120"/>
              </a:rPr>
              <a:t>/</a:t>
            </a:r>
            <a:r>
              <a:rPr lang="zh-TW" altLang="en-US" b="1" dirty="0">
                <a:ea typeface="標楷體" panose="03000509000000000000" pitchFamily="65" charset="-120"/>
              </a:rPr>
              <a:t>放棄起飛</a:t>
            </a:r>
            <a:r>
              <a:rPr lang="zh-TW" altLang="en-US" b="1" dirty="0" smtClean="0">
                <a:ea typeface="標楷體" panose="03000509000000000000" pitchFamily="65" charset="-120"/>
              </a:rPr>
              <a:t>事件</a:t>
            </a:r>
          </a:p>
          <a:p>
            <a:pPr lvl="2">
              <a:defRPr/>
            </a:pPr>
            <a:r>
              <a:rPr lang="zh-TW" altLang="en-US" dirty="0">
                <a:ea typeface="標楷體" panose="03000509000000000000" pitchFamily="65" charset="-120"/>
              </a:rPr>
              <a:t>目標</a:t>
            </a:r>
            <a:r>
              <a:rPr lang="zh-TW" altLang="en-US" dirty="0" smtClean="0">
                <a:ea typeface="標楷體" panose="03000509000000000000" pitchFamily="65" charset="-120"/>
              </a:rPr>
              <a:t>：</a:t>
            </a:r>
            <a:r>
              <a:rPr lang="en-US" altLang="zh-TW" dirty="0" smtClean="0">
                <a:ea typeface="標楷體" panose="03000509000000000000" pitchFamily="65" charset="-120"/>
              </a:rPr>
              <a:t>5</a:t>
            </a:r>
            <a:r>
              <a:rPr lang="zh-TW" altLang="en-US" dirty="0" smtClean="0">
                <a:ea typeface="標楷體" panose="03000509000000000000" pitchFamily="65" charset="-120"/>
              </a:rPr>
              <a:t>年</a:t>
            </a:r>
            <a:r>
              <a:rPr lang="zh-TW" altLang="en-US" dirty="0">
                <a:ea typeface="標楷體" panose="03000509000000000000" pitchFamily="65" charset="-120"/>
              </a:rPr>
              <a:t>移動</a:t>
            </a:r>
            <a:r>
              <a:rPr lang="zh-TW" altLang="en-US" dirty="0" smtClean="0">
                <a:ea typeface="標楷體" panose="03000509000000000000" pitchFamily="65" charset="-120"/>
              </a:rPr>
              <a:t>平均</a:t>
            </a:r>
            <a:r>
              <a:rPr lang="en-US" altLang="zh-TW" dirty="0" smtClean="0">
                <a:solidFill>
                  <a:srgbClr val="FF0000"/>
                </a:solidFill>
                <a:ea typeface="標楷體" panose="03000509000000000000" pitchFamily="65" charset="-120"/>
              </a:rPr>
              <a:t>1.8</a:t>
            </a:r>
            <a:r>
              <a:rPr lang="zh-TW" altLang="en-US" dirty="0" smtClean="0">
                <a:solidFill>
                  <a:srgbClr val="FF0000"/>
                </a:solidFill>
                <a:ea typeface="標楷體" panose="03000509000000000000" pitchFamily="65" charset="-120"/>
              </a:rPr>
              <a:t>次</a:t>
            </a:r>
            <a:r>
              <a:rPr lang="en-US" altLang="zh-TW" dirty="0">
                <a:ea typeface="標楷體" panose="03000509000000000000" pitchFamily="65" charset="-120"/>
              </a:rPr>
              <a:t>/</a:t>
            </a:r>
            <a:r>
              <a:rPr lang="zh-TW" altLang="en-US" dirty="0">
                <a:ea typeface="標楷體" panose="03000509000000000000" pitchFamily="65" charset="-120"/>
              </a:rPr>
              <a:t>百萬起降架次</a:t>
            </a:r>
            <a:r>
              <a:rPr lang="zh-TW" altLang="en-US" dirty="0" smtClean="0">
                <a:ea typeface="標楷體" panose="03000509000000000000" pitchFamily="65" charset="-120"/>
              </a:rPr>
              <a:t>以下</a:t>
            </a:r>
            <a:endParaRPr lang="en-US" altLang="zh-TW" dirty="0" smtClean="0">
              <a:ea typeface="標楷體" panose="03000509000000000000" pitchFamily="65" charset="-120"/>
            </a:endParaRPr>
          </a:p>
          <a:p>
            <a:pPr lvl="2">
              <a:defRPr/>
            </a:pPr>
            <a:r>
              <a:rPr lang="zh-TW" altLang="en-US" dirty="0" smtClean="0">
                <a:solidFill>
                  <a:srgbClr val="0070C0"/>
                </a:solidFill>
                <a:ea typeface="標楷體" panose="03000509000000000000" pitchFamily="65" charset="-120"/>
              </a:rPr>
              <a:t>現狀：本站</a:t>
            </a:r>
            <a:r>
              <a:rPr lang="en-US" altLang="zh-TW" dirty="0" smtClean="0">
                <a:solidFill>
                  <a:srgbClr val="0070C0"/>
                </a:solidFill>
                <a:ea typeface="標楷體" panose="03000509000000000000" pitchFamily="65" charset="-120"/>
              </a:rPr>
              <a:t>5</a:t>
            </a:r>
            <a:r>
              <a:rPr lang="zh-TW" altLang="en-US" dirty="0" smtClean="0">
                <a:solidFill>
                  <a:srgbClr val="0070C0"/>
                </a:solidFill>
                <a:ea typeface="標楷體" panose="03000509000000000000" pitchFamily="65" charset="-120"/>
              </a:rPr>
              <a:t>年內未發生類似跑道</a:t>
            </a:r>
            <a:r>
              <a:rPr lang="zh-TW" altLang="en-US" dirty="0">
                <a:solidFill>
                  <a:srgbClr val="0070C0"/>
                </a:solidFill>
                <a:ea typeface="標楷體" panose="03000509000000000000" pitchFamily="65" charset="-120"/>
              </a:rPr>
              <a:t>入侵</a:t>
            </a:r>
            <a:r>
              <a:rPr lang="zh-TW" altLang="en-US" dirty="0" smtClean="0">
                <a:solidFill>
                  <a:srgbClr val="0070C0"/>
                </a:solidFill>
                <a:ea typeface="標楷體" panose="03000509000000000000" pitchFamily="65" charset="-120"/>
              </a:rPr>
              <a:t>事件</a:t>
            </a:r>
            <a:endParaRPr lang="en-US" altLang="zh-TW" dirty="0" smtClean="0">
              <a:solidFill>
                <a:srgbClr val="0070C0"/>
              </a:solidFill>
              <a:ea typeface="標楷體" panose="03000509000000000000" pitchFamily="65" charset="-120"/>
            </a:endParaRPr>
          </a:p>
          <a:p>
            <a:pPr marL="914400" lvl="2" indent="0">
              <a:buNone/>
              <a:defRPr/>
            </a:pPr>
            <a:endParaRPr lang="zh-TW" altLang="en-US" dirty="0">
              <a:solidFill>
                <a:srgbClr val="0070C0"/>
              </a:solidFill>
              <a:ea typeface="標楷體" panose="03000509000000000000" pitchFamily="65" charset="-120"/>
            </a:endParaRPr>
          </a:p>
          <a:p>
            <a:pPr lvl="1">
              <a:buFont typeface="Wingdings" panose="05000000000000000000" pitchFamily="2" charset="2"/>
              <a:buChar char="l"/>
              <a:defRPr/>
            </a:pPr>
            <a:r>
              <a:rPr lang="zh-TW" altLang="en-US" b="1" dirty="0">
                <a:ea typeface="標楷體" panose="03000509000000000000" pitchFamily="65" charset="-120"/>
              </a:rPr>
              <a:t>因地面作業不當或裝備失效，導致航空器受損須停機檢修事件</a:t>
            </a:r>
            <a:r>
              <a:rPr lang="zh-TW" altLang="en-US" b="1" dirty="0" smtClean="0">
                <a:ea typeface="標楷體" panose="03000509000000000000" pitchFamily="65" charset="-120"/>
              </a:rPr>
              <a:t>發生率</a:t>
            </a:r>
          </a:p>
          <a:p>
            <a:pPr lvl="2">
              <a:defRPr/>
            </a:pPr>
            <a:r>
              <a:rPr lang="zh-TW" altLang="en-US" dirty="0" smtClean="0">
                <a:ea typeface="標楷體" panose="03000509000000000000" pitchFamily="65" charset="-120"/>
              </a:rPr>
              <a:t>目標：</a:t>
            </a:r>
            <a:r>
              <a:rPr lang="en-US" altLang="zh-TW" dirty="0" smtClean="0">
                <a:solidFill>
                  <a:srgbClr val="FF0000"/>
                </a:solidFill>
                <a:ea typeface="標楷體" panose="03000509000000000000" pitchFamily="65" charset="-120"/>
              </a:rPr>
              <a:t>1.8</a:t>
            </a:r>
            <a:r>
              <a:rPr lang="zh-TW" altLang="en-US" dirty="0" smtClean="0">
                <a:solidFill>
                  <a:srgbClr val="FF0000"/>
                </a:solidFill>
                <a:ea typeface="標楷體" panose="03000509000000000000" pitchFamily="65" charset="-120"/>
              </a:rPr>
              <a:t>次</a:t>
            </a:r>
            <a:r>
              <a:rPr lang="en-US" altLang="zh-TW" dirty="0">
                <a:ea typeface="標楷體" panose="03000509000000000000" pitchFamily="65" charset="-120"/>
              </a:rPr>
              <a:t>/</a:t>
            </a:r>
            <a:r>
              <a:rPr lang="zh-TW" altLang="en-US" dirty="0">
                <a:ea typeface="標楷體" panose="03000509000000000000" pitchFamily="65" charset="-120"/>
              </a:rPr>
              <a:t>十萬起降架次</a:t>
            </a:r>
            <a:r>
              <a:rPr lang="zh-TW" altLang="en-US" dirty="0" smtClean="0">
                <a:ea typeface="標楷體" panose="03000509000000000000" pitchFamily="65" charset="-120"/>
              </a:rPr>
              <a:t>以下</a:t>
            </a:r>
            <a:endParaRPr lang="en-US" altLang="zh-TW" dirty="0" smtClean="0">
              <a:ea typeface="標楷體" panose="03000509000000000000" pitchFamily="65" charset="-120"/>
            </a:endParaRPr>
          </a:p>
          <a:p>
            <a:pPr lvl="2">
              <a:defRPr/>
            </a:pPr>
            <a:r>
              <a:rPr lang="zh-TW" altLang="en-US" dirty="0">
                <a:solidFill>
                  <a:srgbClr val="0070C0"/>
                </a:solidFill>
                <a:ea typeface="標楷體" panose="03000509000000000000" pitchFamily="65" charset="-120"/>
              </a:rPr>
              <a:t>現狀：經查本站自</a:t>
            </a:r>
            <a:r>
              <a:rPr lang="en-US" altLang="zh-TW" dirty="0" smtClean="0">
                <a:solidFill>
                  <a:srgbClr val="0070C0"/>
                </a:solidFill>
                <a:ea typeface="標楷體" panose="03000509000000000000" pitchFamily="65" charset="-120"/>
              </a:rPr>
              <a:t>106</a:t>
            </a:r>
            <a:r>
              <a:rPr lang="zh-TW" altLang="en-US" dirty="0" smtClean="0">
                <a:solidFill>
                  <a:srgbClr val="0070C0"/>
                </a:solidFill>
                <a:ea typeface="標楷體" panose="03000509000000000000" pitchFamily="65" charset="-120"/>
              </a:rPr>
              <a:t>年</a:t>
            </a:r>
            <a:r>
              <a:rPr lang="en-US" altLang="zh-TW" dirty="0">
                <a:solidFill>
                  <a:srgbClr val="0070C0"/>
                </a:solidFill>
                <a:ea typeface="標楷體" panose="03000509000000000000" pitchFamily="65" charset="-120"/>
              </a:rPr>
              <a:t>1</a:t>
            </a:r>
            <a:r>
              <a:rPr lang="zh-TW" altLang="en-US" dirty="0" smtClean="0">
                <a:solidFill>
                  <a:srgbClr val="0070C0"/>
                </a:solidFill>
                <a:ea typeface="標楷體" panose="03000509000000000000" pitchFamily="65" charset="-120"/>
              </a:rPr>
              <a:t>月</a:t>
            </a:r>
            <a:r>
              <a:rPr lang="en-US" altLang="zh-TW" dirty="0">
                <a:solidFill>
                  <a:srgbClr val="0070C0"/>
                </a:solidFill>
                <a:ea typeface="標楷體" panose="03000509000000000000" pitchFamily="65" charset="-120"/>
              </a:rPr>
              <a:t>1</a:t>
            </a:r>
            <a:r>
              <a:rPr lang="zh-TW" altLang="en-US" dirty="0" smtClean="0">
                <a:solidFill>
                  <a:srgbClr val="0070C0"/>
                </a:solidFill>
                <a:ea typeface="標楷體" panose="03000509000000000000" pitchFamily="65" charset="-120"/>
              </a:rPr>
              <a:t>日</a:t>
            </a:r>
            <a:r>
              <a:rPr lang="zh-TW" altLang="en-US" dirty="0">
                <a:solidFill>
                  <a:srgbClr val="0070C0"/>
                </a:solidFill>
                <a:ea typeface="標楷體" panose="03000509000000000000" pitchFamily="65" charset="-120"/>
              </a:rPr>
              <a:t>至</a:t>
            </a:r>
            <a:r>
              <a:rPr lang="en-US" altLang="zh-TW" dirty="0" smtClean="0">
                <a:solidFill>
                  <a:srgbClr val="0070C0"/>
                </a:solidFill>
                <a:ea typeface="標楷體" panose="03000509000000000000" pitchFamily="65" charset="-120"/>
              </a:rPr>
              <a:t>111</a:t>
            </a:r>
            <a:r>
              <a:rPr lang="zh-TW" altLang="en-US" dirty="0" smtClean="0">
                <a:solidFill>
                  <a:srgbClr val="0070C0"/>
                </a:solidFill>
                <a:ea typeface="標楷體" panose="03000509000000000000" pitchFamily="65" charset="-120"/>
              </a:rPr>
              <a:t>年</a:t>
            </a:r>
            <a:r>
              <a:rPr lang="en-US" altLang="zh-TW" dirty="0">
                <a:solidFill>
                  <a:srgbClr val="0070C0"/>
                </a:solidFill>
                <a:ea typeface="標楷體" panose="03000509000000000000" pitchFamily="65" charset="-120"/>
              </a:rPr>
              <a:t>3</a:t>
            </a:r>
            <a:r>
              <a:rPr lang="zh-TW" altLang="en-US" dirty="0" smtClean="0">
                <a:solidFill>
                  <a:srgbClr val="0070C0"/>
                </a:solidFill>
                <a:ea typeface="標楷體" panose="03000509000000000000" pitchFamily="65" charset="-120"/>
              </a:rPr>
              <a:t>月</a:t>
            </a:r>
            <a:r>
              <a:rPr lang="en-US" altLang="zh-TW" dirty="0" smtClean="0">
                <a:solidFill>
                  <a:srgbClr val="0070C0"/>
                </a:solidFill>
                <a:ea typeface="標楷體" panose="03000509000000000000" pitchFamily="65" charset="-120"/>
              </a:rPr>
              <a:t>24</a:t>
            </a:r>
            <a:r>
              <a:rPr lang="zh-TW" altLang="en-US" dirty="0" smtClean="0">
                <a:solidFill>
                  <a:srgbClr val="0070C0"/>
                </a:solidFill>
                <a:ea typeface="標楷體" panose="03000509000000000000" pitchFamily="65" charset="-120"/>
              </a:rPr>
              <a:t>日止超逾十萬架次尚</a:t>
            </a:r>
            <a:r>
              <a:rPr lang="zh-TW" altLang="en-US" dirty="0">
                <a:solidFill>
                  <a:srgbClr val="0070C0"/>
                </a:solidFill>
                <a:ea typeface="標楷體" panose="03000509000000000000" pitchFamily="65" charset="-120"/>
              </a:rPr>
              <a:t>無類似事件</a:t>
            </a:r>
            <a:r>
              <a:rPr lang="zh-TW" altLang="en-US" dirty="0" smtClean="0">
                <a:solidFill>
                  <a:srgbClr val="0070C0"/>
                </a:solidFill>
                <a:ea typeface="標楷體" panose="03000509000000000000" pitchFamily="65" charset="-120"/>
              </a:rPr>
              <a:t>發生</a:t>
            </a:r>
            <a:endParaRPr lang="en-US" altLang="zh-TW" dirty="0" smtClean="0">
              <a:solidFill>
                <a:srgbClr val="0070C0"/>
              </a:solidFill>
              <a:ea typeface="標楷體" panose="03000509000000000000" pitchFamily="65" charset="-120"/>
            </a:endParaRPr>
          </a:p>
          <a:p>
            <a:pPr lvl="2">
              <a:defRPr/>
            </a:pPr>
            <a:r>
              <a:rPr lang="zh-TW" altLang="zh-TW" sz="2500" dirty="0" smtClean="0">
                <a:solidFill>
                  <a:srgbClr val="0070C0"/>
                </a:solidFill>
                <a:ea typeface="標楷體" panose="03000509000000000000" pitchFamily="65" charset="-120"/>
              </a:rPr>
              <a:t>依據</a:t>
            </a:r>
            <a:r>
              <a:rPr lang="zh-TW" altLang="zh-TW" sz="2500" dirty="0">
                <a:solidFill>
                  <a:srgbClr val="0070C0"/>
                </a:solidFill>
                <a:ea typeface="標楷體" panose="03000509000000000000" pitchFamily="65" charset="-120"/>
              </a:rPr>
              <a:t>民用航空局「國家民用航空計畫」修訂內容</a:t>
            </a:r>
            <a:r>
              <a:rPr lang="en-US" altLang="zh-TW" sz="2500" dirty="0">
                <a:solidFill>
                  <a:srgbClr val="0070C0"/>
                </a:solidFill>
                <a:ea typeface="標楷體" panose="03000509000000000000" pitchFamily="65" charset="-120"/>
              </a:rPr>
              <a:t>(</a:t>
            </a:r>
            <a:r>
              <a:rPr lang="zh-TW" altLang="zh-TW" sz="2500" dirty="0">
                <a:solidFill>
                  <a:srgbClr val="0070C0"/>
                </a:solidFill>
                <a:ea typeface="標楷體" panose="03000509000000000000" pitchFamily="65" charset="-120"/>
              </a:rPr>
              <a:t>詳</a:t>
            </a:r>
            <a:r>
              <a:rPr lang="en-US" altLang="zh-TW" sz="2500" dirty="0">
                <a:solidFill>
                  <a:srgbClr val="0070C0"/>
                </a:solidFill>
                <a:ea typeface="標楷體" panose="03000509000000000000" pitchFamily="65" charset="-120"/>
              </a:rPr>
              <a:t>111</a:t>
            </a:r>
            <a:r>
              <a:rPr lang="zh-TW" altLang="zh-TW" sz="2500" dirty="0">
                <a:solidFill>
                  <a:srgbClr val="0070C0"/>
                </a:solidFill>
                <a:ea typeface="標楷體" panose="03000509000000000000" pitchFamily="65" charset="-120"/>
              </a:rPr>
              <a:t>年</a:t>
            </a:r>
            <a:r>
              <a:rPr lang="en-US" altLang="zh-TW" sz="2500" dirty="0">
                <a:solidFill>
                  <a:srgbClr val="0070C0"/>
                </a:solidFill>
                <a:ea typeface="標楷體" panose="03000509000000000000" pitchFamily="65" charset="-120"/>
              </a:rPr>
              <a:t>2</a:t>
            </a:r>
            <a:r>
              <a:rPr lang="zh-TW" altLang="zh-TW" sz="2500" dirty="0">
                <a:solidFill>
                  <a:srgbClr val="0070C0"/>
                </a:solidFill>
                <a:ea typeface="標楷體" panose="03000509000000000000" pitchFamily="65" charset="-120"/>
              </a:rPr>
              <a:t>月</a:t>
            </a:r>
            <a:r>
              <a:rPr lang="en-US" altLang="zh-TW" sz="2500" dirty="0">
                <a:solidFill>
                  <a:srgbClr val="0070C0"/>
                </a:solidFill>
                <a:ea typeface="標楷體" panose="03000509000000000000" pitchFamily="65" charset="-120"/>
              </a:rPr>
              <a:t>18</a:t>
            </a:r>
            <a:r>
              <a:rPr lang="zh-TW" altLang="zh-TW" sz="2500" dirty="0">
                <a:solidFill>
                  <a:srgbClr val="0070C0"/>
                </a:solidFill>
                <a:ea typeface="標楷體" panose="03000509000000000000" pitchFamily="65" charset="-120"/>
              </a:rPr>
              <a:t>日站務驗字第</a:t>
            </a:r>
            <a:r>
              <a:rPr lang="en-US" altLang="zh-TW" sz="2500" dirty="0">
                <a:solidFill>
                  <a:srgbClr val="0070C0"/>
                </a:solidFill>
                <a:ea typeface="標楷體" panose="03000509000000000000" pitchFamily="65" charset="-120"/>
              </a:rPr>
              <a:t>1115003939</a:t>
            </a:r>
            <a:r>
              <a:rPr lang="zh-TW" altLang="zh-TW" sz="2500" dirty="0">
                <a:solidFill>
                  <a:srgbClr val="0070C0"/>
                </a:solidFill>
                <a:ea typeface="標楷體" panose="03000509000000000000" pitchFamily="65" charset="-120"/>
              </a:rPr>
              <a:t>號函</a:t>
            </a:r>
            <a:r>
              <a:rPr lang="en-US" altLang="zh-TW" sz="2500" dirty="0">
                <a:solidFill>
                  <a:srgbClr val="0070C0"/>
                </a:solidFill>
                <a:ea typeface="標楷體" panose="03000509000000000000" pitchFamily="65" charset="-120"/>
              </a:rPr>
              <a:t>)</a:t>
            </a:r>
            <a:r>
              <a:rPr lang="zh-TW" altLang="zh-TW" sz="2500" dirty="0">
                <a:solidFill>
                  <a:srgbClr val="0070C0"/>
                </a:solidFill>
                <a:ea typeface="標楷體" panose="03000509000000000000" pitchFamily="65" charset="-120"/>
              </a:rPr>
              <a:t>訂定重大後果安全事件目標值</a:t>
            </a:r>
            <a:endParaRPr lang="zh-TW" altLang="en-US" sz="2500" dirty="0">
              <a:solidFill>
                <a:srgbClr val="0070C0"/>
              </a:solidFill>
              <a:ea typeface="標楷體" panose="03000509000000000000" pitchFamily="65" charset="-120"/>
            </a:endParaRPr>
          </a:p>
          <a:p>
            <a:pPr>
              <a:defRPr/>
            </a:pPr>
            <a:endParaRPr lang="zh-TW" altLang="en-US" b="1" dirty="0">
              <a:ea typeface="標楷體" panose="03000509000000000000" pitchFamily="65" charset="-120"/>
            </a:endParaRPr>
          </a:p>
        </p:txBody>
      </p:sp>
    </p:spTree>
    <p:extLst>
      <p:ext uri="{BB962C8B-B14F-4D97-AF65-F5344CB8AC3E}">
        <p14:creationId xmlns:p14="http://schemas.microsoft.com/office/powerpoint/2010/main" val="346688978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圖片 5" descr="金門航空站事務用品類PPT底圖27-28.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805214"/>
            <a:ext cx="9144000" cy="368685"/>
          </a:xfrm>
          <a:prstGeom prst="rect">
            <a:avLst/>
          </a:prstGeom>
        </p:spPr>
      </p:pic>
      <p:pic>
        <p:nvPicPr>
          <p:cNvPr id="7" name="圖片 6" descr="金門航空站CI-05.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5402" y="279403"/>
            <a:ext cx="4050547" cy="707323"/>
          </a:xfrm>
          <a:prstGeom prst="rect">
            <a:avLst/>
          </a:prstGeom>
        </p:spPr>
      </p:pic>
      <p:sp>
        <p:nvSpPr>
          <p:cNvPr id="9" name="內容版面配置區 2"/>
          <p:cNvSpPr>
            <a:spLocks noGrp="1"/>
          </p:cNvSpPr>
          <p:nvPr>
            <p:ph idx="1"/>
          </p:nvPr>
        </p:nvSpPr>
        <p:spPr>
          <a:xfrm>
            <a:off x="308560" y="1740278"/>
            <a:ext cx="8135937" cy="4897438"/>
          </a:xfrm>
        </p:spPr>
        <p:txBody>
          <a:bodyPr>
            <a:normAutofit fontScale="92500" lnSpcReduction="20000"/>
          </a:bodyPr>
          <a:lstStyle/>
          <a:p>
            <a:pPr>
              <a:defRPr/>
            </a:pPr>
            <a:r>
              <a:rPr lang="zh-TW" altLang="en-US" b="1" dirty="0">
                <a:ea typeface="標楷體" panose="03000509000000000000" pitchFamily="65" charset="-120"/>
              </a:rPr>
              <a:t>輕度後果安全事件</a:t>
            </a:r>
            <a:r>
              <a:rPr lang="zh-TW" altLang="en-US" b="1" dirty="0" smtClean="0">
                <a:ea typeface="標楷體" panose="03000509000000000000" pitchFamily="65" charset="-120"/>
              </a:rPr>
              <a:t>目標值</a:t>
            </a:r>
            <a:endParaRPr lang="en-US" altLang="zh-TW" b="1" dirty="0" smtClean="0">
              <a:ea typeface="標楷體" panose="03000509000000000000" pitchFamily="65" charset="-120"/>
            </a:endParaRPr>
          </a:p>
          <a:p>
            <a:r>
              <a:rPr lang="zh-CN" altLang="zh-TW" sz="2800" b="1" dirty="0">
                <a:ea typeface="標楷體" panose="03000509000000000000" pitchFamily="65" charset="-120"/>
              </a:rPr>
              <a:t>跑道地帶</a:t>
            </a:r>
            <a:r>
              <a:rPr lang="en-US" altLang="zh-TW" sz="2800" b="1" dirty="0">
                <a:ea typeface="標楷體" panose="03000509000000000000" pitchFamily="65" charset="-120"/>
              </a:rPr>
              <a:t>FOD</a:t>
            </a:r>
            <a:r>
              <a:rPr lang="zh-CN" altLang="zh-TW" sz="2800" b="1" dirty="0">
                <a:ea typeface="標楷體" panose="03000509000000000000" pitchFamily="65" charset="-120"/>
              </a:rPr>
              <a:t>通報事件</a:t>
            </a:r>
            <a:r>
              <a:rPr lang="zh-CN" altLang="zh-TW" sz="2800" b="1" dirty="0" smtClean="0">
                <a:ea typeface="標楷體" panose="03000509000000000000" pitchFamily="65" charset="-120"/>
              </a:rPr>
              <a:t>發生率</a:t>
            </a:r>
            <a:r>
              <a:rPr lang="en-US" altLang="zh-TW" sz="2800" b="1" dirty="0" smtClean="0">
                <a:ea typeface="標楷體" panose="03000509000000000000" pitchFamily="65" charset="-120"/>
              </a:rPr>
              <a:t>(</a:t>
            </a:r>
            <a:r>
              <a:rPr lang="zh-TW" altLang="zh-TW" sz="2800" b="1" dirty="0">
                <a:ea typeface="標楷體" panose="03000509000000000000" pitchFamily="65" charset="-120"/>
              </a:rPr>
              <a:t>不含突發性鳥擊之鳥屍</a:t>
            </a:r>
            <a:r>
              <a:rPr lang="en-US" altLang="zh-TW" sz="2800" b="1" dirty="0">
                <a:ea typeface="標楷體" panose="03000509000000000000" pitchFamily="65" charset="-120"/>
              </a:rPr>
              <a:t>)</a:t>
            </a:r>
            <a:endParaRPr lang="zh-CN" altLang="zh-TW" sz="2800" b="1" dirty="0">
              <a:ea typeface="標楷體" panose="03000509000000000000" pitchFamily="65" charset="-120"/>
            </a:endParaRPr>
          </a:p>
          <a:p>
            <a:pPr lvl="1">
              <a:defRPr/>
            </a:pPr>
            <a:r>
              <a:rPr lang="zh-TW" altLang="en-US" dirty="0" smtClean="0">
                <a:ea typeface="標楷體" panose="03000509000000000000" pitchFamily="65" charset="-120"/>
              </a:rPr>
              <a:t>目標：</a:t>
            </a:r>
            <a:r>
              <a:rPr lang="en-US" altLang="zh-TW" dirty="0" smtClean="0">
                <a:ea typeface="標楷體" panose="03000509000000000000" pitchFamily="65" charset="-120"/>
              </a:rPr>
              <a:t>0.82</a:t>
            </a:r>
            <a:r>
              <a:rPr lang="zh-TW" altLang="en-US" dirty="0" smtClean="0">
                <a:ea typeface="標楷體" panose="03000509000000000000" pitchFamily="65" charset="-120"/>
              </a:rPr>
              <a:t>次</a:t>
            </a:r>
            <a:r>
              <a:rPr lang="en-US" altLang="zh-TW" dirty="0">
                <a:ea typeface="標楷體" panose="03000509000000000000" pitchFamily="65" charset="-120"/>
              </a:rPr>
              <a:t>/1</a:t>
            </a:r>
            <a:r>
              <a:rPr lang="zh-TW" altLang="en-US" dirty="0">
                <a:ea typeface="標楷體" panose="03000509000000000000" pitchFamily="65" charset="-120"/>
              </a:rPr>
              <a:t>千起降架次以下</a:t>
            </a:r>
            <a:endParaRPr lang="en-US" altLang="zh-TW" dirty="0">
              <a:ea typeface="標楷體" panose="03000509000000000000" pitchFamily="65" charset="-120"/>
            </a:endParaRPr>
          </a:p>
          <a:p>
            <a:pPr lvl="2">
              <a:defRPr/>
            </a:pPr>
            <a:r>
              <a:rPr lang="zh-TW" altLang="en-US" dirty="0" smtClean="0">
                <a:solidFill>
                  <a:srgbClr val="C00000"/>
                </a:solidFill>
                <a:ea typeface="標楷體" panose="03000509000000000000" pitchFamily="65" charset="-120"/>
              </a:rPr>
              <a:t>警</a:t>
            </a:r>
            <a:r>
              <a:rPr lang="zh-TW" altLang="en-US" dirty="0">
                <a:solidFill>
                  <a:srgbClr val="C00000"/>
                </a:solidFill>
                <a:ea typeface="標楷體" panose="03000509000000000000" pitchFamily="65" charset="-120"/>
              </a:rPr>
              <a:t>示</a:t>
            </a:r>
            <a:r>
              <a:rPr lang="zh-TW" altLang="en-US" dirty="0" smtClean="0">
                <a:solidFill>
                  <a:srgbClr val="C00000"/>
                </a:solidFill>
                <a:ea typeface="標楷體" panose="03000509000000000000" pitchFamily="65" charset="-120"/>
              </a:rPr>
              <a:t>值：</a:t>
            </a:r>
            <a:r>
              <a:rPr lang="en-US" altLang="zh-TW" dirty="0" smtClean="0">
                <a:solidFill>
                  <a:srgbClr val="C00000"/>
                </a:solidFill>
                <a:ea typeface="標楷體" panose="03000509000000000000" pitchFamily="65" charset="-120"/>
              </a:rPr>
              <a:t>2.31</a:t>
            </a:r>
            <a:r>
              <a:rPr lang="zh-TW" altLang="en-US" dirty="0" smtClean="0">
                <a:solidFill>
                  <a:srgbClr val="C00000"/>
                </a:solidFill>
                <a:ea typeface="標楷體" panose="03000509000000000000" pitchFamily="65" charset="-120"/>
              </a:rPr>
              <a:t>次</a:t>
            </a:r>
            <a:r>
              <a:rPr lang="en-US" altLang="zh-TW" dirty="0">
                <a:solidFill>
                  <a:srgbClr val="C00000"/>
                </a:solidFill>
                <a:ea typeface="標楷體" panose="03000509000000000000" pitchFamily="65" charset="-120"/>
              </a:rPr>
              <a:t>/ 1</a:t>
            </a:r>
            <a:r>
              <a:rPr lang="zh-TW" altLang="en-US" dirty="0">
                <a:solidFill>
                  <a:srgbClr val="C00000"/>
                </a:solidFill>
                <a:ea typeface="標楷體" panose="03000509000000000000" pitchFamily="65" charset="-120"/>
              </a:rPr>
              <a:t>千起降架次</a:t>
            </a:r>
            <a:r>
              <a:rPr lang="zh-TW" altLang="en-US" dirty="0" smtClean="0">
                <a:solidFill>
                  <a:srgbClr val="C00000"/>
                </a:solidFill>
                <a:ea typeface="標楷體" panose="03000509000000000000" pitchFamily="65" charset="-120"/>
              </a:rPr>
              <a:t>以下</a:t>
            </a:r>
            <a:endParaRPr lang="en-US" altLang="zh-TW" dirty="0" smtClean="0">
              <a:solidFill>
                <a:srgbClr val="C00000"/>
              </a:solidFill>
              <a:ea typeface="標楷體" panose="03000509000000000000" pitchFamily="65" charset="-120"/>
            </a:endParaRPr>
          </a:p>
          <a:p>
            <a:pPr lvl="2">
              <a:defRPr/>
            </a:pPr>
            <a:r>
              <a:rPr lang="zh-TW" altLang="en-US" dirty="0">
                <a:solidFill>
                  <a:srgbClr val="0070C0"/>
                </a:solidFill>
                <a:ea typeface="標楷體" panose="03000509000000000000" pitchFamily="65" charset="-120"/>
              </a:rPr>
              <a:t>現狀：統計</a:t>
            </a:r>
            <a:r>
              <a:rPr lang="en-US" altLang="zh-TW" dirty="0" smtClean="0">
                <a:solidFill>
                  <a:srgbClr val="0070C0"/>
                </a:solidFill>
                <a:ea typeface="標楷體" panose="03000509000000000000" pitchFamily="65" charset="-120"/>
              </a:rPr>
              <a:t>111</a:t>
            </a:r>
            <a:r>
              <a:rPr lang="zh-TW" altLang="en-US" dirty="0" smtClean="0">
                <a:solidFill>
                  <a:srgbClr val="0070C0"/>
                </a:solidFill>
                <a:ea typeface="標楷體" panose="03000509000000000000" pitchFamily="65" charset="-120"/>
              </a:rPr>
              <a:t>年</a:t>
            </a:r>
            <a:r>
              <a:rPr lang="en-US" altLang="zh-TW" dirty="0">
                <a:solidFill>
                  <a:srgbClr val="0070C0"/>
                </a:solidFill>
                <a:ea typeface="標楷體" panose="03000509000000000000" pitchFamily="65" charset="-120"/>
              </a:rPr>
              <a:t>1</a:t>
            </a:r>
            <a:r>
              <a:rPr lang="zh-TW" altLang="en-US" dirty="0">
                <a:solidFill>
                  <a:srgbClr val="0070C0"/>
                </a:solidFill>
                <a:ea typeface="標楷體" panose="03000509000000000000" pitchFamily="65" charset="-120"/>
              </a:rPr>
              <a:t>月</a:t>
            </a:r>
            <a:r>
              <a:rPr lang="en-US" altLang="zh-TW" dirty="0">
                <a:solidFill>
                  <a:srgbClr val="0070C0"/>
                </a:solidFill>
                <a:ea typeface="標楷體" panose="03000509000000000000" pitchFamily="65" charset="-120"/>
              </a:rPr>
              <a:t>1</a:t>
            </a:r>
            <a:r>
              <a:rPr lang="zh-TW" altLang="en-US" dirty="0">
                <a:solidFill>
                  <a:srgbClr val="0070C0"/>
                </a:solidFill>
                <a:ea typeface="標楷體" panose="03000509000000000000" pitchFamily="65" charset="-120"/>
              </a:rPr>
              <a:t>日至</a:t>
            </a:r>
            <a:r>
              <a:rPr lang="en-US" altLang="zh-TW" dirty="0" smtClean="0">
                <a:solidFill>
                  <a:srgbClr val="0070C0"/>
                </a:solidFill>
                <a:ea typeface="標楷體" panose="03000509000000000000" pitchFamily="65" charset="-120"/>
              </a:rPr>
              <a:t>111</a:t>
            </a:r>
            <a:r>
              <a:rPr lang="zh-TW" altLang="en-US" dirty="0" smtClean="0">
                <a:solidFill>
                  <a:srgbClr val="0070C0"/>
                </a:solidFill>
                <a:ea typeface="標楷體" panose="03000509000000000000" pitchFamily="65" charset="-120"/>
              </a:rPr>
              <a:t>年</a:t>
            </a:r>
            <a:r>
              <a:rPr lang="en-US" altLang="zh-TW" dirty="0">
                <a:solidFill>
                  <a:srgbClr val="0070C0"/>
                </a:solidFill>
                <a:ea typeface="標楷體" panose="03000509000000000000" pitchFamily="65" charset="-120"/>
              </a:rPr>
              <a:t>6</a:t>
            </a:r>
            <a:r>
              <a:rPr lang="zh-TW" altLang="en-US" dirty="0" smtClean="0">
                <a:solidFill>
                  <a:srgbClr val="0070C0"/>
                </a:solidFill>
                <a:ea typeface="標楷體" panose="03000509000000000000" pitchFamily="65" charset="-120"/>
              </a:rPr>
              <a:t>月</a:t>
            </a:r>
            <a:r>
              <a:rPr lang="en-US" altLang="zh-TW" dirty="0" smtClean="0">
                <a:solidFill>
                  <a:srgbClr val="0070C0"/>
                </a:solidFill>
                <a:ea typeface="標楷體" panose="03000509000000000000" pitchFamily="65" charset="-120"/>
              </a:rPr>
              <a:t>01</a:t>
            </a:r>
            <a:r>
              <a:rPr lang="zh-TW" altLang="en-US" dirty="0" smtClean="0">
                <a:solidFill>
                  <a:srgbClr val="0070C0"/>
                </a:solidFill>
                <a:ea typeface="標楷體" panose="03000509000000000000" pitchFamily="65" charset="-120"/>
              </a:rPr>
              <a:t>日</a:t>
            </a:r>
            <a:r>
              <a:rPr lang="zh-TW" altLang="en-US" dirty="0">
                <a:solidFill>
                  <a:srgbClr val="0070C0"/>
                </a:solidFill>
                <a:ea typeface="標楷體" panose="03000509000000000000" pitchFamily="65" charset="-120"/>
              </a:rPr>
              <a:t>止起降架次</a:t>
            </a:r>
            <a:r>
              <a:rPr lang="zh-TW" altLang="en-US" dirty="0" smtClean="0">
                <a:solidFill>
                  <a:srgbClr val="0070C0"/>
                </a:solidFill>
                <a:ea typeface="標楷體" panose="03000509000000000000" pitchFamily="65" charset="-120"/>
              </a:rPr>
              <a:t>共計</a:t>
            </a:r>
            <a:r>
              <a:rPr lang="en-US" altLang="zh-TW" dirty="0" smtClean="0">
                <a:solidFill>
                  <a:srgbClr val="0070C0"/>
                </a:solidFill>
                <a:ea typeface="標楷體" panose="03000509000000000000" pitchFamily="65" charset="-120"/>
              </a:rPr>
              <a:t>8</a:t>
            </a:r>
            <a:r>
              <a:rPr lang="en-US" altLang="zh-TW" dirty="0" smtClean="0">
                <a:solidFill>
                  <a:srgbClr val="0070C0"/>
                </a:solidFill>
                <a:ea typeface="標楷體" panose="03000509000000000000" pitchFamily="65" charset="-120"/>
              </a:rPr>
              <a:t>,079</a:t>
            </a:r>
            <a:r>
              <a:rPr lang="zh-TW" altLang="en-US" dirty="0" smtClean="0">
                <a:solidFill>
                  <a:srgbClr val="0070C0"/>
                </a:solidFill>
                <a:ea typeface="標楷體" panose="03000509000000000000" pitchFamily="65" charset="-120"/>
              </a:rPr>
              <a:t>架次</a:t>
            </a:r>
            <a:r>
              <a:rPr lang="zh-TW" altLang="en-US" dirty="0">
                <a:solidFill>
                  <a:srgbClr val="0070C0"/>
                </a:solidFill>
                <a:ea typeface="標楷體" panose="03000509000000000000" pitchFamily="65" charset="-120"/>
              </a:rPr>
              <a:t>，目前</a:t>
            </a:r>
            <a:r>
              <a:rPr lang="zh-TW" altLang="en-US" dirty="0" smtClean="0">
                <a:solidFill>
                  <a:srgbClr val="0070C0"/>
                </a:solidFill>
                <a:ea typeface="標楷體" panose="03000509000000000000" pitchFamily="65" charset="-120"/>
              </a:rPr>
              <a:t>總計</a:t>
            </a:r>
            <a:r>
              <a:rPr lang="en-US" altLang="zh-TW" dirty="0">
                <a:solidFill>
                  <a:srgbClr val="FF0000"/>
                </a:solidFill>
                <a:ea typeface="標楷體" panose="03000509000000000000" pitchFamily="65" charset="-120"/>
              </a:rPr>
              <a:t>6</a:t>
            </a:r>
            <a:r>
              <a:rPr lang="zh-TW" altLang="en-US" dirty="0" smtClean="0">
                <a:solidFill>
                  <a:srgbClr val="0070C0"/>
                </a:solidFill>
                <a:ea typeface="標楷體" panose="03000509000000000000" pitchFamily="65" charset="-120"/>
              </a:rPr>
              <a:t>件</a:t>
            </a:r>
            <a:r>
              <a:rPr lang="zh-CN" altLang="zh-TW" dirty="0">
                <a:solidFill>
                  <a:srgbClr val="0070C0"/>
                </a:solidFill>
                <a:ea typeface="標楷體" panose="03000509000000000000" pitchFamily="65" charset="-120"/>
              </a:rPr>
              <a:t>跑道地帶</a:t>
            </a:r>
            <a:r>
              <a:rPr lang="en-US" altLang="zh-TW" dirty="0">
                <a:solidFill>
                  <a:srgbClr val="0070C0"/>
                </a:solidFill>
                <a:ea typeface="標楷體" panose="03000509000000000000" pitchFamily="65" charset="-120"/>
              </a:rPr>
              <a:t>FOD</a:t>
            </a:r>
            <a:r>
              <a:rPr lang="zh-CN" altLang="zh-TW" dirty="0">
                <a:solidFill>
                  <a:srgbClr val="0070C0"/>
                </a:solidFill>
                <a:ea typeface="標楷體" panose="03000509000000000000" pitchFamily="65" charset="-120"/>
              </a:rPr>
              <a:t>通報事件</a:t>
            </a:r>
            <a:r>
              <a:rPr lang="zh-TW" altLang="en-US" dirty="0" smtClean="0">
                <a:solidFill>
                  <a:srgbClr val="0070C0"/>
                </a:solidFill>
                <a:ea typeface="標楷體" panose="03000509000000000000" pitchFamily="65" charset="-120"/>
              </a:rPr>
              <a:t>，</a:t>
            </a:r>
            <a:r>
              <a:rPr lang="zh-TW" altLang="en-US" dirty="0">
                <a:solidFill>
                  <a:srgbClr val="0070C0"/>
                </a:solidFill>
                <a:ea typeface="標楷體" panose="03000509000000000000" pitchFamily="65" charset="-120"/>
              </a:rPr>
              <a:t>至本季目前統計平均值</a:t>
            </a:r>
            <a:r>
              <a:rPr lang="zh-TW" altLang="en-US" dirty="0" smtClean="0">
                <a:solidFill>
                  <a:srgbClr val="0070C0"/>
                </a:solidFill>
                <a:ea typeface="標楷體" panose="03000509000000000000" pitchFamily="65" charset="-120"/>
              </a:rPr>
              <a:t>為</a:t>
            </a:r>
            <a:r>
              <a:rPr lang="en-US" altLang="zh-TW" dirty="0" smtClean="0">
                <a:solidFill>
                  <a:srgbClr val="FF0000"/>
                </a:solidFill>
                <a:ea typeface="標楷體" panose="03000509000000000000" pitchFamily="65" charset="-120"/>
              </a:rPr>
              <a:t>0.74</a:t>
            </a:r>
            <a:r>
              <a:rPr lang="zh-TW" altLang="en-US" dirty="0" smtClean="0">
                <a:solidFill>
                  <a:srgbClr val="FF0000"/>
                </a:solidFill>
                <a:ea typeface="標楷體" panose="03000509000000000000" pitchFamily="65" charset="-120"/>
              </a:rPr>
              <a:t>次</a:t>
            </a:r>
            <a:r>
              <a:rPr lang="en-US" altLang="zh-TW" dirty="0">
                <a:solidFill>
                  <a:srgbClr val="FF0000"/>
                </a:solidFill>
                <a:ea typeface="標楷體" panose="03000509000000000000" pitchFamily="65" charset="-120"/>
              </a:rPr>
              <a:t>/1</a:t>
            </a:r>
            <a:r>
              <a:rPr lang="zh-TW" altLang="en-US" dirty="0">
                <a:solidFill>
                  <a:srgbClr val="FF0000"/>
                </a:solidFill>
                <a:ea typeface="標楷體" panose="03000509000000000000" pitchFamily="65" charset="-120"/>
              </a:rPr>
              <a:t>千起降</a:t>
            </a:r>
            <a:r>
              <a:rPr lang="zh-TW" altLang="en-US" dirty="0" smtClean="0">
                <a:solidFill>
                  <a:srgbClr val="FF0000"/>
                </a:solidFill>
                <a:ea typeface="標楷體" panose="03000509000000000000" pitchFamily="65" charset="-120"/>
              </a:rPr>
              <a:t>架次</a:t>
            </a:r>
            <a:r>
              <a:rPr lang="en-US" altLang="zh-TW" dirty="0" smtClean="0">
                <a:solidFill>
                  <a:srgbClr val="FF0000"/>
                </a:solidFill>
                <a:ea typeface="標楷體" panose="03000509000000000000" pitchFamily="65" charset="-120"/>
              </a:rPr>
              <a:t>(</a:t>
            </a:r>
            <a:r>
              <a:rPr lang="zh-TW" altLang="en-US" dirty="0" smtClean="0">
                <a:solidFill>
                  <a:srgbClr val="FF0000"/>
                </a:solidFill>
                <a:ea typeface="標楷體" panose="03000509000000000000" pitchFamily="65" charset="-120"/>
              </a:rPr>
              <a:t>第</a:t>
            </a:r>
            <a:r>
              <a:rPr lang="en-US" altLang="zh-TW" dirty="0" smtClean="0">
                <a:solidFill>
                  <a:srgbClr val="FF0000"/>
                </a:solidFill>
                <a:ea typeface="標楷體" panose="03000509000000000000" pitchFamily="65" charset="-120"/>
              </a:rPr>
              <a:t>1</a:t>
            </a:r>
            <a:r>
              <a:rPr lang="zh-TW" altLang="en-US" dirty="0" smtClean="0">
                <a:solidFill>
                  <a:srgbClr val="FF0000"/>
                </a:solidFill>
                <a:ea typeface="標楷體" panose="03000509000000000000" pitchFamily="65" charset="-120"/>
              </a:rPr>
              <a:t>季</a:t>
            </a:r>
            <a:r>
              <a:rPr lang="en-US" altLang="zh-TW" dirty="0" smtClean="0">
                <a:solidFill>
                  <a:srgbClr val="FF0000"/>
                </a:solidFill>
                <a:ea typeface="標楷體" panose="03000509000000000000" pitchFamily="65" charset="-120"/>
              </a:rPr>
              <a:t>3</a:t>
            </a:r>
            <a:r>
              <a:rPr lang="zh-TW" altLang="en-US" dirty="0" smtClean="0">
                <a:solidFill>
                  <a:srgbClr val="FF0000"/>
                </a:solidFill>
                <a:ea typeface="標楷體" panose="03000509000000000000" pitchFamily="65" charset="-120"/>
              </a:rPr>
              <a:t>件</a:t>
            </a:r>
            <a:r>
              <a:rPr lang="en-US" altLang="zh-TW" dirty="0" smtClean="0">
                <a:solidFill>
                  <a:srgbClr val="FF0000"/>
                </a:solidFill>
                <a:ea typeface="標楷體" panose="03000509000000000000" pitchFamily="65" charset="-120"/>
              </a:rPr>
              <a:t>+</a:t>
            </a:r>
            <a:r>
              <a:rPr lang="zh-TW" altLang="en-US" dirty="0" smtClean="0">
                <a:solidFill>
                  <a:srgbClr val="FF0000"/>
                </a:solidFill>
                <a:ea typeface="標楷體" panose="03000509000000000000" pitchFamily="65" charset="-120"/>
              </a:rPr>
              <a:t>第</a:t>
            </a:r>
            <a:r>
              <a:rPr lang="en-US" altLang="zh-TW" dirty="0">
                <a:solidFill>
                  <a:srgbClr val="FF0000"/>
                </a:solidFill>
                <a:ea typeface="標楷體" panose="03000509000000000000" pitchFamily="65" charset="-120"/>
              </a:rPr>
              <a:t>2</a:t>
            </a:r>
            <a:r>
              <a:rPr lang="zh-TW" altLang="en-US" dirty="0" smtClean="0">
                <a:solidFill>
                  <a:srgbClr val="FF0000"/>
                </a:solidFill>
                <a:ea typeface="標楷體" panose="03000509000000000000" pitchFamily="65" charset="-120"/>
              </a:rPr>
              <a:t>季</a:t>
            </a:r>
            <a:r>
              <a:rPr lang="en-US" altLang="zh-TW" dirty="0" smtClean="0">
                <a:solidFill>
                  <a:srgbClr val="FF0000"/>
                </a:solidFill>
                <a:ea typeface="標楷體" panose="03000509000000000000" pitchFamily="65" charset="-120"/>
              </a:rPr>
              <a:t>3</a:t>
            </a:r>
            <a:r>
              <a:rPr lang="zh-TW" altLang="en-US" dirty="0" smtClean="0">
                <a:solidFill>
                  <a:srgbClr val="FF0000"/>
                </a:solidFill>
                <a:ea typeface="標楷體" panose="03000509000000000000" pitchFamily="65" charset="-120"/>
              </a:rPr>
              <a:t>件</a:t>
            </a:r>
            <a:r>
              <a:rPr lang="en-US" altLang="zh-TW" dirty="0" smtClean="0">
                <a:solidFill>
                  <a:srgbClr val="FF0000"/>
                </a:solidFill>
                <a:ea typeface="標楷體" panose="03000509000000000000" pitchFamily="65" charset="-120"/>
              </a:rPr>
              <a:t>) </a:t>
            </a:r>
            <a:r>
              <a:rPr lang="zh-TW" altLang="en-US" dirty="0" smtClean="0">
                <a:solidFill>
                  <a:srgbClr val="0070C0"/>
                </a:solidFill>
                <a:ea typeface="標楷體" panose="03000509000000000000" pitchFamily="65" charset="-120"/>
              </a:rPr>
              <a:t>。</a:t>
            </a:r>
            <a:endParaRPr lang="en-US" altLang="zh-TW" dirty="0" smtClean="0">
              <a:solidFill>
                <a:srgbClr val="C00000"/>
              </a:solidFill>
              <a:ea typeface="標楷體" panose="03000509000000000000" pitchFamily="65" charset="-120"/>
            </a:endParaRPr>
          </a:p>
          <a:p>
            <a:pPr lvl="1">
              <a:defRPr/>
            </a:pPr>
            <a:r>
              <a:rPr lang="zh-TW" altLang="en-US" b="1" dirty="0">
                <a:ea typeface="標楷體" panose="03000509000000000000" pitchFamily="65" charset="-120"/>
              </a:rPr>
              <a:t>空側施工缺失事件</a:t>
            </a:r>
            <a:r>
              <a:rPr lang="zh-TW" altLang="en-US" b="1" dirty="0" smtClean="0">
                <a:ea typeface="標楷體" panose="03000509000000000000" pitchFamily="65" charset="-120"/>
              </a:rPr>
              <a:t>發生率</a:t>
            </a:r>
            <a:endParaRPr lang="en-US" altLang="zh-TW" b="1" dirty="0" smtClean="0">
              <a:ea typeface="標楷體" panose="03000509000000000000" pitchFamily="65" charset="-120"/>
            </a:endParaRPr>
          </a:p>
          <a:p>
            <a:pPr lvl="1">
              <a:defRPr/>
            </a:pPr>
            <a:r>
              <a:rPr lang="zh-TW" altLang="en-US" dirty="0" smtClean="0">
                <a:ea typeface="標楷體" panose="03000509000000000000" pitchFamily="65" charset="-120"/>
              </a:rPr>
              <a:t>目標：</a:t>
            </a:r>
            <a:r>
              <a:rPr lang="en-US" altLang="zh-TW" dirty="0" smtClean="0">
                <a:ea typeface="標楷體" panose="03000509000000000000" pitchFamily="65" charset="-120"/>
              </a:rPr>
              <a:t>12.33</a:t>
            </a:r>
            <a:r>
              <a:rPr lang="zh-TW" altLang="en-US" dirty="0" smtClean="0">
                <a:ea typeface="標楷體" panose="03000509000000000000" pitchFamily="65" charset="-120"/>
              </a:rPr>
              <a:t>次</a:t>
            </a:r>
            <a:r>
              <a:rPr lang="en-US" altLang="zh-TW" dirty="0" smtClean="0">
                <a:ea typeface="標楷體" panose="03000509000000000000" pitchFamily="65" charset="-120"/>
              </a:rPr>
              <a:t>/</a:t>
            </a:r>
            <a:r>
              <a:rPr lang="zh-TW" altLang="en-US" dirty="0" smtClean="0">
                <a:ea typeface="標楷體" panose="03000509000000000000" pitchFamily="65" charset="-120"/>
              </a:rPr>
              <a:t>年度</a:t>
            </a:r>
            <a:endParaRPr lang="en-US" altLang="zh-TW" dirty="0" smtClean="0">
              <a:ea typeface="標楷體" panose="03000509000000000000" pitchFamily="65" charset="-120"/>
            </a:endParaRPr>
          </a:p>
          <a:p>
            <a:pPr lvl="1">
              <a:defRPr/>
            </a:pPr>
            <a:r>
              <a:rPr lang="zh-TW" altLang="en-US" dirty="0" smtClean="0">
                <a:solidFill>
                  <a:srgbClr val="C00000"/>
                </a:solidFill>
                <a:ea typeface="標楷體" panose="03000509000000000000" pitchFamily="65" charset="-120"/>
              </a:rPr>
              <a:t>警</a:t>
            </a:r>
            <a:r>
              <a:rPr lang="zh-TW" altLang="en-US" dirty="0">
                <a:solidFill>
                  <a:srgbClr val="C00000"/>
                </a:solidFill>
                <a:ea typeface="標楷體" panose="03000509000000000000" pitchFamily="65" charset="-120"/>
              </a:rPr>
              <a:t>示值</a:t>
            </a:r>
            <a:r>
              <a:rPr lang="zh-TW" altLang="en-US" dirty="0" smtClean="0">
                <a:solidFill>
                  <a:srgbClr val="C00000"/>
                </a:solidFill>
                <a:ea typeface="標楷體" panose="03000509000000000000" pitchFamily="65" charset="-120"/>
              </a:rPr>
              <a:t>：</a:t>
            </a:r>
            <a:r>
              <a:rPr lang="en-US" altLang="zh-TW" dirty="0" smtClean="0">
                <a:solidFill>
                  <a:srgbClr val="C00000"/>
                </a:solidFill>
                <a:ea typeface="標楷體" panose="03000509000000000000" pitchFamily="65" charset="-120"/>
              </a:rPr>
              <a:t>6.16</a:t>
            </a:r>
            <a:r>
              <a:rPr lang="zh-TW" altLang="en-US" dirty="0" smtClean="0">
                <a:solidFill>
                  <a:srgbClr val="C00000"/>
                </a:solidFill>
                <a:ea typeface="標楷體" panose="03000509000000000000" pitchFamily="65" charset="-120"/>
              </a:rPr>
              <a:t>次</a:t>
            </a:r>
            <a:r>
              <a:rPr lang="en-US" altLang="zh-TW" dirty="0">
                <a:solidFill>
                  <a:srgbClr val="C00000"/>
                </a:solidFill>
                <a:ea typeface="標楷體" panose="03000509000000000000" pitchFamily="65" charset="-120"/>
              </a:rPr>
              <a:t>/ </a:t>
            </a:r>
            <a:r>
              <a:rPr lang="zh-TW" altLang="en-US" dirty="0" smtClean="0">
                <a:solidFill>
                  <a:srgbClr val="C00000"/>
                </a:solidFill>
                <a:ea typeface="標楷體" panose="03000509000000000000" pitchFamily="65" charset="-120"/>
              </a:rPr>
              <a:t>季度</a:t>
            </a:r>
            <a:endParaRPr lang="en-US" altLang="zh-TW" dirty="0" smtClean="0">
              <a:solidFill>
                <a:srgbClr val="C00000"/>
              </a:solidFill>
              <a:ea typeface="標楷體" panose="03000509000000000000" pitchFamily="65" charset="-120"/>
            </a:endParaRPr>
          </a:p>
          <a:p>
            <a:pPr lvl="2">
              <a:defRPr/>
            </a:pPr>
            <a:r>
              <a:rPr lang="zh-TW" altLang="en-US" dirty="0">
                <a:solidFill>
                  <a:srgbClr val="0070C0"/>
                </a:solidFill>
                <a:ea typeface="標楷體" panose="03000509000000000000" pitchFamily="65" charset="-120"/>
              </a:rPr>
              <a:t>現狀</a:t>
            </a:r>
            <a:r>
              <a:rPr lang="zh-TW" altLang="en-US" dirty="0" smtClean="0">
                <a:solidFill>
                  <a:srgbClr val="0070C0"/>
                </a:solidFill>
                <a:ea typeface="標楷體" panose="03000509000000000000" pitchFamily="65" charset="-120"/>
              </a:rPr>
              <a:t>：目前總計</a:t>
            </a:r>
            <a:r>
              <a:rPr lang="en-US" altLang="zh-TW" dirty="0" smtClean="0">
                <a:solidFill>
                  <a:srgbClr val="FF0000"/>
                </a:solidFill>
                <a:ea typeface="標楷體" panose="03000509000000000000" pitchFamily="65" charset="-120"/>
              </a:rPr>
              <a:t>1</a:t>
            </a:r>
            <a:r>
              <a:rPr lang="zh-TW" altLang="en-US" dirty="0" smtClean="0">
                <a:solidFill>
                  <a:srgbClr val="0070C0"/>
                </a:solidFill>
                <a:ea typeface="標楷體" panose="03000509000000000000" pitchFamily="65" charset="-120"/>
              </a:rPr>
              <a:t>件</a:t>
            </a:r>
            <a:r>
              <a:rPr lang="zh-TW" altLang="en-US" dirty="0">
                <a:solidFill>
                  <a:srgbClr val="0070C0"/>
                </a:solidFill>
                <a:ea typeface="標楷體" panose="03000509000000000000" pitchFamily="65" charset="-120"/>
              </a:rPr>
              <a:t>空側施工缺失事件</a:t>
            </a:r>
            <a:r>
              <a:rPr lang="zh-TW" altLang="en-US" dirty="0" smtClean="0">
                <a:solidFill>
                  <a:srgbClr val="0070C0"/>
                </a:solidFill>
                <a:ea typeface="標楷體" panose="03000509000000000000" pitchFamily="65" charset="-120"/>
              </a:rPr>
              <a:t>，</a:t>
            </a:r>
            <a:r>
              <a:rPr lang="zh-TW" altLang="en-US" dirty="0">
                <a:solidFill>
                  <a:srgbClr val="0070C0"/>
                </a:solidFill>
                <a:ea typeface="標楷體" panose="03000509000000000000" pitchFamily="65" charset="-120"/>
              </a:rPr>
              <a:t>至本季目前統計平均值</a:t>
            </a:r>
            <a:r>
              <a:rPr lang="zh-TW" altLang="en-US" dirty="0" smtClean="0">
                <a:solidFill>
                  <a:srgbClr val="0070C0"/>
                </a:solidFill>
                <a:ea typeface="標楷體" panose="03000509000000000000" pitchFamily="65" charset="-120"/>
              </a:rPr>
              <a:t>為</a:t>
            </a:r>
            <a:r>
              <a:rPr lang="en-US" altLang="zh-TW" dirty="0" smtClean="0">
                <a:solidFill>
                  <a:srgbClr val="FF0000"/>
                </a:solidFill>
                <a:ea typeface="標楷體" panose="03000509000000000000" pitchFamily="65" charset="-120"/>
              </a:rPr>
              <a:t>1</a:t>
            </a:r>
            <a:r>
              <a:rPr lang="zh-TW" altLang="en-US" dirty="0" smtClean="0">
                <a:solidFill>
                  <a:srgbClr val="0070C0"/>
                </a:solidFill>
                <a:ea typeface="標楷體" panose="03000509000000000000" pitchFamily="65" charset="-120"/>
              </a:rPr>
              <a:t>次</a:t>
            </a:r>
            <a:r>
              <a:rPr lang="en-US" altLang="zh-TW" dirty="0" smtClean="0">
                <a:solidFill>
                  <a:srgbClr val="0070C0"/>
                </a:solidFill>
                <a:ea typeface="標楷體" panose="03000509000000000000" pitchFamily="65" charset="-120"/>
              </a:rPr>
              <a:t>/</a:t>
            </a:r>
            <a:r>
              <a:rPr lang="zh-TW" altLang="en-US" dirty="0" smtClean="0">
                <a:solidFill>
                  <a:srgbClr val="0070C0"/>
                </a:solidFill>
                <a:ea typeface="標楷體" panose="03000509000000000000" pitchFamily="65" charset="-120"/>
              </a:rPr>
              <a:t>年度</a:t>
            </a:r>
            <a:r>
              <a:rPr lang="en-US" altLang="zh-TW" dirty="0" smtClean="0">
                <a:solidFill>
                  <a:srgbClr val="FF0000"/>
                </a:solidFill>
                <a:ea typeface="標楷體" panose="03000509000000000000" pitchFamily="65" charset="-120"/>
              </a:rPr>
              <a:t>(</a:t>
            </a:r>
            <a:r>
              <a:rPr lang="zh-TW" altLang="en-US" dirty="0" smtClean="0">
                <a:solidFill>
                  <a:srgbClr val="FF0000"/>
                </a:solidFill>
                <a:ea typeface="標楷體" panose="03000509000000000000" pitchFamily="65" charset="-120"/>
              </a:rPr>
              <a:t>第</a:t>
            </a:r>
            <a:r>
              <a:rPr lang="en-US" altLang="zh-TW" dirty="0" smtClean="0">
                <a:solidFill>
                  <a:srgbClr val="FF0000"/>
                </a:solidFill>
                <a:ea typeface="標楷體" panose="03000509000000000000" pitchFamily="65" charset="-120"/>
              </a:rPr>
              <a:t>2</a:t>
            </a:r>
            <a:r>
              <a:rPr lang="zh-TW" altLang="en-US" dirty="0" smtClean="0">
                <a:solidFill>
                  <a:srgbClr val="FF0000"/>
                </a:solidFill>
                <a:ea typeface="標楷體" panose="03000509000000000000" pitchFamily="65" charset="-120"/>
              </a:rPr>
              <a:t>季無施工缺失相關通報</a:t>
            </a:r>
            <a:r>
              <a:rPr lang="en-US" altLang="zh-TW" dirty="0" smtClean="0">
                <a:solidFill>
                  <a:srgbClr val="FF0000"/>
                </a:solidFill>
                <a:ea typeface="標楷體" panose="03000509000000000000" pitchFamily="65" charset="-120"/>
              </a:rPr>
              <a:t>)</a:t>
            </a:r>
            <a:r>
              <a:rPr lang="zh-TW" altLang="en-US" dirty="0" smtClean="0">
                <a:solidFill>
                  <a:srgbClr val="0070C0"/>
                </a:solidFill>
                <a:ea typeface="標楷體" panose="03000509000000000000" pitchFamily="65" charset="-120"/>
              </a:rPr>
              <a:t>。</a:t>
            </a:r>
            <a:endParaRPr lang="en-US" altLang="zh-TW" dirty="0">
              <a:solidFill>
                <a:srgbClr val="0070C0"/>
              </a:solidFill>
              <a:ea typeface="標楷體" panose="03000509000000000000" pitchFamily="65" charset="-120"/>
            </a:endParaRPr>
          </a:p>
          <a:p>
            <a:pPr lvl="2">
              <a:defRPr/>
            </a:pPr>
            <a:endParaRPr lang="en-US" altLang="zh-TW" dirty="0" smtClean="0">
              <a:solidFill>
                <a:srgbClr val="C00000"/>
              </a:solidFill>
              <a:ea typeface="標楷體" panose="03000509000000000000" pitchFamily="65" charset="-120"/>
            </a:endParaRPr>
          </a:p>
          <a:p>
            <a:pPr lvl="2">
              <a:defRPr/>
            </a:pPr>
            <a:endParaRPr lang="en-US" altLang="zh-TW" dirty="0" smtClean="0">
              <a:solidFill>
                <a:srgbClr val="0070C0"/>
              </a:solidFill>
              <a:ea typeface="標楷體" panose="03000509000000000000" pitchFamily="65" charset="-120"/>
            </a:endParaRPr>
          </a:p>
          <a:p>
            <a:pPr lvl="2">
              <a:defRPr/>
            </a:pPr>
            <a:endParaRPr lang="en-US" altLang="zh-TW" dirty="0">
              <a:solidFill>
                <a:srgbClr val="0070C0"/>
              </a:solidFill>
              <a:ea typeface="標楷體" panose="03000509000000000000" pitchFamily="65" charset="-120"/>
            </a:endParaRPr>
          </a:p>
          <a:p>
            <a:pPr lvl="2">
              <a:defRPr/>
            </a:pPr>
            <a:endParaRPr lang="zh-TW" altLang="en-US" dirty="0">
              <a:solidFill>
                <a:srgbClr val="0070C0"/>
              </a:solidFill>
              <a:ea typeface="標楷體" panose="03000509000000000000" pitchFamily="65" charset="-120"/>
            </a:endParaRPr>
          </a:p>
          <a:p>
            <a:pPr lvl="2">
              <a:defRPr/>
            </a:pPr>
            <a:endParaRPr lang="zh-TW" altLang="en-US" b="1" dirty="0">
              <a:ea typeface="標楷體" panose="03000509000000000000" pitchFamily="65" charset="-120"/>
            </a:endParaRPr>
          </a:p>
          <a:p>
            <a:pPr>
              <a:defRPr/>
            </a:pPr>
            <a:endParaRPr lang="en-US" altLang="zh-TW" b="1" dirty="0" smtClean="0">
              <a:ea typeface="標楷體" panose="03000509000000000000" pitchFamily="65" charset="-120"/>
            </a:endParaRPr>
          </a:p>
          <a:p>
            <a:pPr>
              <a:defRPr/>
            </a:pPr>
            <a:endParaRPr lang="en-US" altLang="zh-TW" b="1" dirty="0" smtClean="0">
              <a:ea typeface="標楷體" panose="03000509000000000000" pitchFamily="65" charset="-120"/>
            </a:endParaRPr>
          </a:p>
          <a:p>
            <a:pPr>
              <a:defRPr/>
            </a:pPr>
            <a:endParaRPr lang="zh-TW" altLang="en-US" b="1" dirty="0">
              <a:ea typeface="標楷體" panose="03000509000000000000" pitchFamily="65" charset="-120"/>
            </a:endParaRPr>
          </a:p>
        </p:txBody>
      </p:sp>
      <p:sp>
        <p:nvSpPr>
          <p:cNvPr id="11" name="矩形 10"/>
          <p:cNvSpPr/>
          <p:nvPr/>
        </p:nvSpPr>
        <p:spPr>
          <a:xfrm>
            <a:off x="-235131" y="1064567"/>
            <a:ext cx="9379131" cy="677108"/>
          </a:xfrm>
          <a:prstGeom prst="rect">
            <a:avLst/>
          </a:prstGeom>
        </p:spPr>
        <p:txBody>
          <a:bodyPr wrap="square">
            <a:spAutoFit/>
          </a:bodyPr>
          <a:lstStyle/>
          <a:p>
            <a:pPr marL="400050" lvl="1" indent="0">
              <a:buFont typeface="Wingdings" pitchFamily="2" charset="2"/>
              <a:buNone/>
              <a:defRPr/>
            </a:pPr>
            <a:r>
              <a:rPr lang="en-US" altLang="zh-TW" sz="3800" b="1" dirty="0" smtClean="0">
                <a:solidFill>
                  <a:srgbClr val="FF0000"/>
                </a:solidFill>
                <a:effectLst>
                  <a:outerShdw blurRad="38100" dist="38100" dir="2700000" algn="tl">
                    <a:srgbClr val="C0C0C0"/>
                  </a:outerShdw>
                </a:effectLst>
                <a:latin typeface="標楷體" pitchFamily="65" charset="-120"/>
                <a:ea typeface="標楷體" pitchFamily="65" charset="-120"/>
                <a:cs typeface="+mj-cs"/>
              </a:rPr>
              <a:t>111</a:t>
            </a:r>
            <a:r>
              <a:rPr lang="zh-TW" altLang="en-US" sz="3800" b="1" dirty="0" smtClean="0">
                <a:solidFill>
                  <a:srgbClr val="FF0000"/>
                </a:solidFill>
                <a:effectLst>
                  <a:outerShdw blurRad="38100" dist="38100" dir="2700000" algn="tl">
                    <a:srgbClr val="C0C0C0"/>
                  </a:outerShdw>
                </a:effectLst>
                <a:latin typeface="標楷體" pitchFamily="65" charset="-120"/>
                <a:ea typeface="標楷體" pitchFamily="65" charset="-120"/>
                <a:cs typeface="+mj-cs"/>
              </a:rPr>
              <a:t>年度</a:t>
            </a:r>
            <a:r>
              <a:rPr lang="zh-TW" altLang="en-US" sz="3800" b="1" dirty="0">
                <a:solidFill>
                  <a:srgbClr val="FF0000"/>
                </a:solidFill>
                <a:effectLst>
                  <a:outerShdw blurRad="38100" dist="38100" dir="2700000" algn="tl">
                    <a:srgbClr val="C0C0C0"/>
                  </a:outerShdw>
                </a:effectLst>
                <a:latin typeface="標楷體" pitchFamily="65" charset="-120"/>
                <a:ea typeface="標楷體" pitchFamily="65" charset="-120"/>
                <a:cs typeface="+mj-cs"/>
              </a:rPr>
              <a:t>安全績效指標及</a:t>
            </a:r>
            <a:r>
              <a:rPr lang="zh-TW" altLang="en-US" sz="3800" b="1" dirty="0" smtClean="0">
                <a:solidFill>
                  <a:srgbClr val="FF0000"/>
                </a:solidFill>
                <a:effectLst>
                  <a:outerShdw blurRad="38100" dist="38100" dir="2700000" algn="tl">
                    <a:srgbClr val="C0C0C0"/>
                  </a:outerShdw>
                </a:effectLst>
                <a:latin typeface="標楷體" pitchFamily="65" charset="-120"/>
                <a:ea typeface="標楷體" pitchFamily="65" charset="-120"/>
                <a:cs typeface="+mj-cs"/>
              </a:rPr>
              <a:t>目標</a:t>
            </a:r>
            <a:r>
              <a:rPr lang="en-US" altLang="zh-TW" sz="3800" b="1" dirty="0" smtClean="0">
                <a:solidFill>
                  <a:srgbClr val="FF0000"/>
                </a:solidFill>
                <a:effectLst>
                  <a:outerShdw blurRad="38100" dist="38100" dir="2700000" algn="tl">
                    <a:srgbClr val="C0C0C0"/>
                  </a:outerShdw>
                </a:effectLst>
                <a:latin typeface="標楷體" pitchFamily="65" charset="-120"/>
                <a:ea typeface="標楷體" pitchFamily="65" charset="-120"/>
                <a:cs typeface="+mj-cs"/>
              </a:rPr>
              <a:t>-</a:t>
            </a:r>
            <a:r>
              <a:rPr lang="zh-TW" altLang="en-US" sz="3800" b="1" dirty="0" smtClean="0">
                <a:solidFill>
                  <a:srgbClr val="FF0000"/>
                </a:solidFill>
                <a:effectLst>
                  <a:outerShdw blurRad="38100" dist="38100" dir="2700000" algn="tl">
                    <a:srgbClr val="C0C0C0"/>
                  </a:outerShdw>
                </a:effectLst>
                <a:latin typeface="標楷體" pitchFamily="65" charset="-120"/>
                <a:ea typeface="標楷體" pitchFamily="65" charset="-120"/>
                <a:cs typeface="+mj-cs"/>
              </a:rPr>
              <a:t>訂定 </a:t>
            </a:r>
            <a:r>
              <a:rPr lang="en-US" altLang="zh-TW" sz="3800" b="1" dirty="0" smtClean="0">
                <a:solidFill>
                  <a:srgbClr val="FF0000"/>
                </a:solidFill>
                <a:effectLst>
                  <a:outerShdw blurRad="38100" dist="38100" dir="2700000" algn="tl">
                    <a:srgbClr val="C0C0C0"/>
                  </a:outerShdw>
                </a:effectLst>
                <a:latin typeface="標楷體" pitchFamily="65" charset="-120"/>
                <a:ea typeface="標楷體" pitchFamily="65" charset="-120"/>
                <a:cs typeface="+mj-cs"/>
              </a:rPr>
              <a:t>(2/4)</a:t>
            </a:r>
            <a:endParaRPr lang="zh-TW" altLang="en-US" sz="3800" b="1" dirty="0">
              <a:solidFill>
                <a:srgbClr val="FF0000"/>
              </a:solidFill>
              <a:effectLst>
                <a:outerShdw blurRad="38100" dist="38100" dir="2700000" algn="tl">
                  <a:srgbClr val="C0C0C0"/>
                </a:outerShdw>
              </a:effectLst>
              <a:latin typeface="標楷體" pitchFamily="65" charset="-120"/>
              <a:ea typeface="標楷體" pitchFamily="65" charset="-120"/>
              <a:cs typeface="+mj-cs"/>
            </a:endParaRPr>
          </a:p>
        </p:txBody>
      </p:sp>
    </p:spTree>
    <p:extLst>
      <p:ext uri="{BB962C8B-B14F-4D97-AF65-F5344CB8AC3E}">
        <p14:creationId xmlns:p14="http://schemas.microsoft.com/office/powerpoint/2010/main" val="2945403999"/>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佈景主題">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佈景主題">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3.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docProps/app.xml><?xml version="1.0" encoding="utf-8"?>
<Properties xmlns="http://schemas.openxmlformats.org/officeDocument/2006/extended-properties" xmlns:vt="http://schemas.openxmlformats.org/officeDocument/2006/docPropsVTypes">
  <Template/>
  <TotalTime>3184</TotalTime>
  <Words>1126</Words>
  <Application>Microsoft Office PowerPoint</Application>
  <PresentationFormat>如螢幕大小 (4:3)</PresentationFormat>
  <Paragraphs>96</Paragraphs>
  <Slides>20</Slides>
  <Notes>0</Notes>
  <HiddenSlides>0</HiddenSlides>
  <MMClips>0</MMClips>
  <ScaleCrop>false</ScaleCrop>
  <HeadingPairs>
    <vt:vector size="4" baseType="variant">
      <vt:variant>
        <vt:lpstr>佈景主題</vt:lpstr>
      </vt:variant>
      <vt:variant>
        <vt:i4>1</vt:i4>
      </vt:variant>
      <vt:variant>
        <vt:lpstr>投影片標題</vt:lpstr>
      </vt:variant>
      <vt:variant>
        <vt:i4>20</vt:i4>
      </vt:variant>
    </vt:vector>
  </HeadingPairs>
  <TitlesOfParts>
    <vt:vector size="21" baseType="lpstr">
      <vt:lpstr>Office 佈景主題</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簡報</dc:title>
  <dc:creator>imac1 jamie</dc:creator>
  <cp:lastModifiedBy>asus</cp:lastModifiedBy>
  <cp:revision>187</cp:revision>
  <dcterms:created xsi:type="dcterms:W3CDTF">2018-01-02T06:09:22Z</dcterms:created>
  <dcterms:modified xsi:type="dcterms:W3CDTF">2022-06-05T10:23:40Z</dcterms:modified>
</cp:coreProperties>
</file>