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1" r:id="rId3"/>
    <p:sldId id="304" r:id="rId4"/>
    <p:sldId id="263" r:id="rId5"/>
    <p:sldId id="272" r:id="rId6"/>
    <p:sldId id="305" r:id="rId7"/>
    <p:sldId id="259" r:id="rId8"/>
    <p:sldId id="313" r:id="rId9"/>
    <p:sldId id="274" r:id="rId10"/>
    <p:sldId id="276" r:id="rId11"/>
    <p:sldId id="316" r:id="rId12"/>
    <p:sldId id="306" r:id="rId13"/>
    <p:sldId id="277" r:id="rId14"/>
    <p:sldId id="307" r:id="rId15"/>
    <p:sldId id="317" r:id="rId16"/>
    <p:sldId id="318" r:id="rId17"/>
    <p:sldId id="319" r:id="rId18"/>
    <p:sldId id="320" r:id="rId19"/>
    <p:sldId id="321" r:id="rId20"/>
    <p:sldId id="322" r:id="rId21"/>
    <p:sldId id="281" r:id="rId22"/>
    <p:sldId id="284" r:id="rId23"/>
  </p:sldIdLst>
  <p:sldSz cx="9144000" cy="6858000" type="screen4x3"/>
  <p:notesSz cx="6858000" cy="9144000"/>
  <p:defaultText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4" autoAdjust="0"/>
    <p:restoredTop sz="94660"/>
  </p:normalViewPr>
  <p:slideViewPr>
    <p:cSldViewPr snapToGrid="0" snapToObjects="1">
      <p:cViewPr varScale="1">
        <p:scale>
          <a:sx n="109" d="100"/>
          <a:sy n="109" d="100"/>
        </p:scale>
        <p:origin x="-168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0AF78-7203-4A7A-A684-CF4E1FA02E66}" type="datetimeFigureOut">
              <a:rPr lang="zh-TW" altLang="en-US" smtClean="0"/>
              <a:t>2020/3/30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A6134-BFE1-4A94-AE32-3077A95DBCF3}" type="slidenum">
              <a:rPr lang="zh-TW" altLang="en-US" smtClean="0"/>
              <a:t>‹#›</a:t>
            </a:fld>
            <a:endParaRPr lang="zh-TW" altLang="en-US"/>
          </a:p>
        </p:txBody>
      </p:sp>
    </p:spTree>
    <p:extLst>
      <p:ext uri="{BB962C8B-B14F-4D97-AF65-F5344CB8AC3E}">
        <p14:creationId xmlns:p14="http://schemas.microsoft.com/office/powerpoint/2010/main" val="405252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kumimoji="1" lang="zh-TW" altLang="en-US" smtClean="0"/>
              <a:t>按一下以編輯母片標題樣式</a:t>
            </a:r>
            <a:endParaRPr kumimoji="1" lang="zh-TW" altLang="en-US"/>
          </a:p>
        </p:txBody>
      </p:sp>
      <p:sp>
        <p:nvSpPr>
          <p:cNvPr id="3" name="子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zh-TW" smtClean="0"/>
              <a:t> </a:t>
            </a:r>
            <a:r>
              <a:rPr kumimoji="1" lang="zh-TW" altLang="en-US" smtClean="0"/>
              <a:t>按一下以編輯母片子標題樣式</a:t>
            </a:r>
            <a:endParaRPr kumimoji="1" lang="zh-TW" altLang="en-US"/>
          </a:p>
        </p:txBody>
      </p:sp>
      <p:sp>
        <p:nvSpPr>
          <p:cNvPr id="4" name="日期版面配置區 3"/>
          <p:cNvSpPr>
            <a:spLocks noGrp="1"/>
          </p:cNvSpPr>
          <p:nvPr>
            <p:ph type="dt" sz="half" idx="10"/>
          </p:nvPr>
        </p:nvSpPr>
        <p:spPr/>
        <p:txBody>
          <a:bodyPr/>
          <a:lstStyle/>
          <a:p>
            <a:fld id="{EA86000B-F4D9-5643-A5A0-CAD590ADE76D}" type="datetimeFigureOut">
              <a:rPr kumimoji="1" lang="zh-TW" altLang="en-US" smtClean="0"/>
              <a:t>2020/3/30</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153322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EA86000B-F4D9-5643-A5A0-CAD590ADE76D}" type="datetimeFigureOut">
              <a:rPr kumimoji="1" lang="zh-TW" altLang="en-US" smtClean="0"/>
              <a:t>2020/3/30</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2889624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EA86000B-F4D9-5643-A5A0-CAD590ADE76D}" type="datetimeFigureOut">
              <a:rPr kumimoji="1" lang="zh-TW" altLang="en-US" smtClean="0"/>
              <a:t>2020/3/30</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44107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EA86000B-F4D9-5643-A5A0-CAD590ADE76D}" type="datetimeFigureOut">
              <a:rPr kumimoji="1" lang="zh-TW" altLang="en-US" smtClean="0"/>
              <a:t>2020/3/30</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387862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頭">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TW" altLang="en-US" smtClean="0"/>
              <a:t>按一下以編輯母片文字樣式</a:t>
            </a:r>
          </a:p>
        </p:txBody>
      </p:sp>
      <p:sp>
        <p:nvSpPr>
          <p:cNvPr id="4" name="日期版面配置區 3"/>
          <p:cNvSpPr>
            <a:spLocks noGrp="1"/>
          </p:cNvSpPr>
          <p:nvPr>
            <p:ph type="dt" sz="half" idx="10"/>
          </p:nvPr>
        </p:nvSpPr>
        <p:spPr/>
        <p:txBody>
          <a:bodyPr/>
          <a:lstStyle/>
          <a:p>
            <a:fld id="{EA86000B-F4D9-5643-A5A0-CAD590ADE76D}" type="datetimeFigureOut">
              <a:rPr kumimoji="1" lang="zh-TW" altLang="en-US" smtClean="0"/>
              <a:t>2020/3/30</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279011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日期版面配置區 4"/>
          <p:cNvSpPr>
            <a:spLocks noGrp="1"/>
          </p:cNvSpPr>
          <p:nvPr>
            <p:ph type="dt" sz="half" idx="10"/>
          </p:nvPr>
        </p:nvSpPr>
        <p:spPr/>
        <p:txBody>
          <a:bodyPr/>
          <a:lstStyle/>
          <a:p>
            <a:fld id="{EA86000B-F4D9-5643-A5A0-CAD590ADE76D}" type="datetimeFigureOut">
              <a:rPr kumimoji="1" lang="zh-TW" altLang="en-US" smtClean="0"/>
              <a:t>2020/3/30</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416724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7" name="日期版面配置區 6"/>
          <p:cNvSpPr>
            <a:spLocks noGrp="1"/>
          </p:cNvSpPr>
          <p:nvPr>
            <p:ph type="dt" sz="half" idx="10"/>
          </p:nvPr>
        </p:nvSpPr>
        <p:spPr/>
        <p:txBody>
          <a:bodyPr/>
          <a:lstStyle/>
          <a:p>
            <a:fld id="{EA86000B-F4D9-5643-A5A0-CAD590ADE76D}" type="datetimeFigureOut">
              <a:rPr kumimoji="1" lang="zh-TW" altLang="en-US" smtClean="0"/>
              <a:t>2020/3/30</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359302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日期版面配置區 2"/>
          <p:cNvSpPr>
            <a:spLocks noGrp="1"/>
          </p:cNvSpPr>
          <p:nvPr>
            <p:ph type="dt" sz="half" idx="10"/>
          </p:nvPr>
        </p:nvSpPr>
        <p:spPr/>
        <p:txBody>
          <a:bodyPr/>
          <a:lstStyle/>
          <a:p>
            <a:fld id="{EA86000B-F4D9-5643-A5A0-CAD590ADE76D}" type="datetimeFigureOut">
              <a:rPr kumimoji="1" lang="zh-TW" altLang="en-US" smtClean="0"/>
              <a:t>2020/3/30</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25791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A86000B-F4D9-5643-A5A0-CAD590ADE76D}" type="datetimeFigureOut">
              <a:rPr kumimoji="1" lang="zh-TW" altLang="en-US" smtClean="0"/>
              <a:t>2020/3/30</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508442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EA86000B-F4D9-5643-A5A0-CAD590ADE76D}" type="datetimeFigureOut">
              <a:rPr kumimoji="1" lang="zh-TW" altLang="en-US" smtClean="0"/>
              <a:t>2020/3/30</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202815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kumimoji="1" lang="zh-TW" altLang="en-US" smtClean="0"/>
              <a:t>按一下以編輯母片標題樣式</a:t>
            </a:r>
            <a:endParaRPr kumimoji="1"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EA86000B-F4D9-5643-A5A0-CAD590ADE76D}" type="datetimeFigureOut">
              <a:rPr kumimoji="1" lang="zh-TW" altLang="en-US" smtClean="0"/>
              <a:t>2020/3/30</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565482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86000B-F4D9-5643-A5A0-CAD590ADE76D}" type="datetimeFigureOut">
              <a:rPr kumimoji="1" lang="zh-TW" altLang="en-US" smtClean="0"/>
              <a:t>2020/3/30</a:t>
            </a:fld>
            <a:endParaRPr kumimoji="1"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76D27-3AB7-B042-A164-5FC7769FD618}" type="slidenum">
              <a:rPr kumimoji="1" lang="zh-TW" altLang="en-US" smtClean="0"/>
              <a:t>‹#›</a:t>
            </a:fld>
            <a:endParaRPr kumimoji="1" lang="zh-TW" altLang="en-US"/>
          </a:p>
        </p:txBody>
      </p:sp>
    </p:spTree>
    <p:extLst>
      <p:ext uri="{BB962C8B-B14F-4D97-AF65-F5344CB8AC3E}">
        <p14:creationId xmlns:p14="http://schemas.microsoft.com/office/powerpoint/2010/main" val="1598722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金門航空站CI-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61" y="1096434"/>
            <a:ext cx="2917833" cy="1075266"/>
          </a:xfrm>
          <a:prstGeom prst="rect">
            <a:avLst/>
          </a:prstGeom>
        </p:spPr>
      </p:pic>
      <p:sp>
        <p:nvSpPr>
          <p:cNvPr id="5" name="矩形 4"/>
          <p:cNvSpPr/>
          <p:nvPr/>
        </p:nvSpPr>
        <p:spPr>
          <a:xfrm>
            <a:off x="0" y="2837685"/>
            <a:ext cx="6684175" cy="1261884"/>
          </a:xfrm>
          <a:prstGeom prst="rect">
            <a:avLst/>
          </a:prstGeom>
        </p:spPr>
        <p:txBody>
          <a:bodyPr wrap="square">
            <a:spAutoFit/>
          </a:bodyPr>
          <a:lstStyle/>
          <a:p>
            <a:pPr algn="ctr">
              <a:defRPr/>
            </a:pPr>
            <a:r>
              <a:rPr lang="zh-TW" altLang="en-US" sz="3800" b="1" dirty="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rPr>
              <a:t>金門航空站</a:t>
            </a:r>
            <a:br>
              <a:rPr lang="zh-TW" altLang="en-US" sz="3800" b="1" dirty="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rPr>
            </a:br>
            <a:r>
              <a:rPr lang="en-US" altLang="zh-TW" sz="3800" b="1" dirty="0" smtClean="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rPr>
              <a:t>109</a:t>
            </a:r>
            <a:r>
              <a:rPr lang="zh-TW" altLang="en-US" sz="3800" b="1" dirty="0" smtClean="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rPr>
              <a:t>年第</a:t>
            </a:r>
            <a:r>
              <a:rPr lang="en-US" altLang="zh-TW" sz="3800" b="1" dirty="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rPr>
              <a:t>1</a:t>
            </a:r>
            <a:r>
              <a:rPr lang="zh-TW" altLang="en-US" sz="3800" b="1" dirty="0" smtClean="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rPr>
              <a:t>次</a:t>
            </a:r>
            <a:r>
              <a:rPr lang="zh-TW" altLang="en-US" sz="3800" b="1" dirty="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rPr>
              <a:t>安全工作小組會議</a:t>
            </a:r>
            <a:endParaRPr lang="en-US" altLang="zh-TW" sz="3800" b="1" dirty="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cs typeface="+mj-cs"/>
            </a:endParaRPr>
          </a:p>
        </p:txBody>
      </p:sp>
      <p:sp>
        <p:nvSpPr>
          <p:cNvPr id="6" name="Rectangle 3"/>
          <p:cNvSpPr txBox="1">
            <a:spLocks noChangeArrowheads="1"/>
          </p:cNvSpPr>
          <p:nvPr/>
        </p:nvSpPr>
        <p:spPr>
          <a:xfrm>
            <a:off x="232575" y="4720644"/>
            <a:ext cx="6629400" cy="16764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lnSpc>
                <a:spcPct val="90000"/>
              </a:lnSpc>
            </a:pPr>
            <a:endParaRPr lang="en-US" altLang="zh-TW" dirty="0" smtClean="0">
              <a:solidFill>
                <a:schemeClr val="tx1"/>
              </a:solidFill>
              <a:latin typeface="標楷體" pitchFamily="65" charset="-120"/>
              <a:ea typeface="標楷體" pitchFamily="65" charset="-120"/>
            </a:endParaRPr>
          </a:p>
          <a:p>
            <a:pPr algn="r">
              <a:lnSpc>
                <a:spcPct val="90000"/>
              </a:lnSpc>
            </a:pPr>
            <a:r>
              <a:rPr lang="en-US" altLang="zh-TW" sz="2800" dirty="0" smtClean="0">
                <a:solidFill>
                  <a:schemeClr val="tx1"/>
                </a:solidFill>
                <a:latin typeface="標楷體" pitchFamily="65" charset="-120"/>
                <a:ea typeface="標楷體" pitchFamily="65" charset="-120"/>
              </a:rPr>
              <a:t>109</a:t>
            </a:r>
            <a:r>
              <a:rPr lang="zh-TW" altLang="en-US" sz="2800" dirty="0" smtClean="0">
                <a:solidFill>
                  <a:schemeClr val="tx1"/>
                </a:solidFill>
                <a:latin typeface="標楷體" pitchFamily="65" charset="-120"/>
                <a:ea typeface="標楷體" pitchFamily="65" charset="-120"/>
              </a:rPr>
              <a:t>年</a:t>
            </a:r>
            <a:r>
              <a:rPr lang="en-US" altLang="zh-TW" sz="2800" dirty="0" smtClean="0">
                <a:solidFill>
                  <a:schemeClr val="tx1"/>
                </a:solidFill>
                <a:latin typeface="標楷體" pitchFamily="65" charset="-120"/>
                <a:ea typeface="標楷體" pitchFamily="65" charset="-120"/>
              </a:rPr>
              <a:t>03</a:t>
            </a:r>
            <a:r>
              <a:rPr lang="zh-TW" altLang="en-US" sz="2800" dirty="0" smtClean="0">
                <a:solidFill>
                  <a:schemeClr val="tx1"/>
                </a:solidFill>
                <a:latin typeface="標楷體" pitchFamily="65" charset="-120"/>
                <a:ea typeface="標楷體" pitchFamily="65" charset="-120"/>
              </a:rPr>
              <a:t>月</a:t>
            </a:r>
            <a:r>
              <a:rPr lang="en-US" altLang="zh-TW" sz="2800" dirty="0" smtClean="0">
                <a:solidFill>
                  <a:schemeClr val="tx1"/>
                </a:solidFill>
                <a:latin typeface="標楷體" pitchFamily="65" charset="-120"/>
                <a:ea typeface="標楷體" pitchFamily="65" charset="-120"/>
              </a:rPr>
              <a:t>30</a:t>
            </a:r>
            <a:r>
              <a:rPr lang="zh-TW" altLang="en-US" sz="2800" dirty="0" smtClean="0">
                <a:solidFill>
                  <a:schemeClr val="tx1"/>
                </a:solidFill>
                <a:latin typeface="標楷體" pitchFamily="65" charset="-120"/>
                <a:ea typeface="標楷體" pitchFamily="65" charset="-120"/>
              </a:rPr>
              <a:t>日</a:t>
            </a:r>
            <a:r>
              <a:rPr lang="en-US" altLang="zh-TW" sz="2800" dirty="0" smtClean="0">
                <a:solidFill>
                  <a:schemeClr val="tx1"/>
                </a:solidFill>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星期一</a:t>
            </a:r>
            <a:r>
              <a:rPr lang="en-US" altLang="zh-TW" sz="2800" dirty="0" smtClean="0">
                <a:solidFill>
                  <a:schemeClr val="tx1"/>
                </a:solidFill>
                <a:latin typeface="標楷體" pitchFamily="65" charset="-120"/>
                <a:ea typeface="標楷體" pitchFamily="65" charset="-120"/>
              </a:rPr>
              <a:t>)</a:t>
            </a:r>
            <a:r>
              <a:rPr lang="zh-TW" altLang="en-US" sz="2800" dirty="0" smtClean="0">
                <a:solidFill>
                  <a:schemeClr val="tx1"/>
                </a:solidFill>
                <a:latin typeface="標楷體" pitchFamily="65" charset="-120"/>
                <a:ea typeface="標楷體" pitchFamily="65" charset="-120"/>
              </a:rPr>
              <a:t>上午</a:t>
            </a:r>
            <a:r>
              <a:rPr lang="en-US" altLang="zh-TW" sz="2800" dirty="0" smtClean="0">
                <a:solidFill>
                  <a:schemeClr val="tx1"/>
                </a:solidFill>
                <a:latin typeface="標楷體" pitchFamily="65" charset="-120"/>
                <a:ea typeface="標楷體" pitchFamily="65" charset="-120"/>
              </a:rPr>
              <a:t>10</a:t>
            </a:r>
            <a:r>
              <a:rPr lang="zh-TW" altLang="en-US" sz="2800" dirty="0" smtClean="0">
                <a:solidFill>
                  <a:schemeClr val="tx1"/>
                </a:solidFill>
                <a:latin typeface="標楷體" pitchFamily="65" charset="-120"/>
                <a:ea typeface="標楷體" pitchFamily="65" charset="-120"/>
              </a:rPr>
              <a:t>時</a:t>
            </a:r>
            <a:r>
              <a:rPr lang="en-US" altLang="zh-TW" sz="2800" dirty="0" smtClean="0">
                <a:solidFill>
                  <a:schemeClr val="tx1"/>
                </a:solidFill>
                <a:latin typeface="標楷體" pitchFamily="65" charset="-120"/>
                <a:ea typeface="標楷體" pitchFamily="65" charset="-120"/>
              </a:rPr>
              <a:t>00</a:t>
            </a:r>
            <a:r>
              <a:rPr lang="zh-TW" altLang="en-US" sz="2800" dirty="0" smtClean="0">
                <a:solidFill>
                  <a:schemeClr val="tx1"/>
                </a:solidFill>
                <a:latin typeface="標楷體" pitchFamily="65" charset="-120"/>
                <a:ea typeface="標楷體" pitchFamily="65" charset="-120"/>
              </a:rPr>
              <a:t>分</a:t>
            </a:r>
            <a:endParaRPr lang="en-US" altLang="zh-TW" sz="2800" dirty="0" smtClean="0">
              <a:solidFill>
                <a:schemeClr val="tx1"/>
              </a:solidFill>
              <a:latin typeface="標楷體" pitchFamily="65" charset="-120"/>
              <a:ea typeface="標楷體" pitchFamily="65" charset="-120"/>
            </a:endParaRPr>
          </a:p>
          <a:p>
            <a:pPr algn="r">
              <a:lnSpc>
                <a:spcPct val="90000"/>
              </a:lnSpc>
            </a:pPr>
            <a:r>
              <a:rPr lang="zh-TW" altLang="en-US" sz="2800" dirty="0" smtClean="0">
                <a:solidFill>
                  <a:schemeClr val="tx1"/>
                </a:solidFill>
                <a:latin typeface="標楷體" pitchFamily="65" charset="-120"/>
                <a:ea typeface="標楷體" pitchFamily="65" charset="-120"/>
              </a:rPr>
              <a:t>航務組</a:t>
            </a:r>
          </a:p>
        </p:txBody>
      </p:sp>
    </p:spTree>
    <p:extLst>
      <p:ext uri="{BB962C8B-B14F-4D97-AF65-F5344CB8AC3E}">
        <p14:creationId xmlns:p14="http://schemas.microsoft.com/office/powerpoint/2010/main" val="39750803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9" name="內容版面配置區 2"/>
          <p:cNvSpPr>
            <a:spLocks noGrp="1"/>
          </p:cNvSpPr>
          <p:nvPr>
            <p:ph idx="1"/>
          </p:nvPr>
        </p:nvSpPr>
        <p:spPr>
          <a:xfrm>
            <a:off x="609600" y="1898841"/>
            <a:ext cx="7924800" cy="4752975"/>
          </a:xfrm>
        </p:spPr>
        <p:txBody>
          <a:bodyPr/>
          <a:lstStyle/>
          <a:p>
            <a:r>
              <a:rPr lang="zh-TW" altLang="en-US" b="1" dirty="0" smtClean="0">
                <a:ea typeface="標楷體" pitchFamily="65" charset="-120"/>
              </a:rPr>
              <a:t>輕度後果安全事件目標值 </a:t>
            </a:r>
            <a:r>
              <a:rPr lang="en-US" altLang="zh-TW" b="1" dirty="0" smtClean="0">
                <a:ea typeface="標楷體" pitchFamily="65" charset="-120"/>
              </a:rPr>
              <a:t>(</a:t>
            </a:r>
            <a:r>
              <a:rPr lang="zh-TW" altLang="en-US" b="1" dirty="0" smtClean="0">
                <a:ea typeface="標楷體" pitchFamily="65" charset="-120"/>
              </a:rPr>
              <a:t>續</a:t>
            </a:r>
            <a:r>
              <a:rPr lang="en-US" altLang="zh-TW" b="1" dirty="0" smtClean="0">
                <a:ea typeface="標楷體" pitchFamily="65" charset="-120"/>
              </a:rPr>
              <a:t>)</a:t>
            </a:r>
          </a:p>
          <a:p>
            <a:pPr lvl="1"/>
            <a:r>
              <a:rPr lang="zh-TW" altLang="en-US" b="1" dirty="0" smtClean="0">
                <a:ea typeface="標楷體" pitchFamily="65" charset="-120"/>
              </a:rPr>
              <a:t>空側地面違規事件發生率</a:t>
            </a:r>
            <a:endParaRPr lang="en-US" altLang="zh-TW" b="1" dirty="0" smtClean="0">
              <a:ea typeface="標楷體" pitchFamily="65" charset="-120"/>
            </a:endParaRPr>
          </a:p>
          <a:p>
            <a:pPr lvl="2"/>
            <a:r>
              <a:rPr lang="zh-TW" altLang="en-US" b="1" dirty="0" smtClean="0">
                <a:ea typeface="標楷體" pitchFamily="65" charset="-120"/>
              </a:rPr>
              <a:t>目標：</a:t>
            </a:r>
            <a:r>
              <a:rPr lang="en-US" altLang="zh-TW" b="1" dirty="0" smtClean="0">
                <a:ea typeface="標楷體" pitchFamily="65" charset="-120"/>
              </a:rPr>
              <a:t>0.23</a:t>
            </a:r>
            <a:r>
              <a:rPr lang="zh-TW" altLang="en-US" b="1" dirty="0" smtClean="0">
                <a:ea typeface="標楷體" pitchFamily="65" charset="-120"/>
              </a:rPr>
              <a:t>次</a:t>
            </a:r>
            <a:r>
              <a:rPr lang="en-US" altLang="zh-TW" b="1" dirty="0" smtClean="0">
                <a:ea typeface="標楷體" pitchFamily="65" charset="-120"/>
              </a:rPr>
              <a:t>/1</a:t>
            </a:r>
            <a:r>
              <a:rPr lang="zh-TW" altLang="en-US" b="1" dirty="0" smtClean="0">
                <a:ea typeface="標楷體" pitchFamily="65" charset="-120"/>
              </a:rPr>
              <a:t>千起降架次以下</a:t>
            </a:r>
            <a:endParaRPr lang="en-US" altLang="zh-TW" b="1" dirty="0" smtClean="0">
              <a:ea typeface="標楷體" pitchFamily="65" charset="-120"/>
            </a:endParaRPr>
          </a:p>
          <a:p>
            <a:pPr lvl="2"/>
            <a:r>
              <a:rPr lang="zh-TW" altLang="en-US" dirty="0" smtClean="0">
                <a:solidFill>
                  <a:srgbClr val="C00000"/>
                </a:solidFill>
                <a:ea typeface="標楷體" pitchFamily="65" charset="-120"/>
              </a:rPr>
              <a:t>警示值：</a:t>
            </a:r>
            <a:r>
              <a:rPr lang="en-US" altLang="zh-TW" dirty="0" smtClean="0">
                <a:solidFill>
                  <a:srgbClr val="C00000"/>
                </a:solidFill>
                <a:ea typeface="標楷體" pitchFamily="65" charset="-120"/>
              </a:rPr>
              <a:t>0.46</a:t>
            </a:r>
            <a:r>
              <a:rPr lang="zh-TW" altLang="en-US" dirty="0" smtClean="0">
                <a:solidFill>
                  <a:srgbClr val="C00000"/>
                </a:solidFill>
                <a:ea typeface="標楷體" pitchFamily="65" charset="-120"/>
              </a:rPr>
              <a:t>次</a:t>
            </a:r>
            <a:r>
              <a:rPr lang="en-US" altLang="zh-TW" dirty="0" smtClean="0">
                <a:solidFill>
                  <a:srgbClr val="C00000"/>
                </a:solidFill>
                <a:ea typeface="標楷體" pitchFamily="65" charset="-120"/>
              </a:rPr>
              <a:t>/ 1</a:t>
            </a:r>
            <a:r>
              <a:rPr lang="zh-TW" altLang="en-US" dirty="0" smtClean="0">
                <a:solidFill>
                  <a:srgbClr val="C00000"/>
                </a:solidFill>
                <a:ea typeface="標楷體" pitchFamily="65" charset="-120"/>
              </a:rPr>
              <a:t>千起降架次以下</a:t>
            </a:r>
            <a:endParaRPr lang="en-US" altLang="zh-TW" dirty="0" smtClean="0">
              <a:solidFill>
                <a:srgbClr val="C00000"/>
              </a:solidFill>
              <a:ea typeface="標楷體" pitchFamily="65" charset="-120"/>
            </a:endParaRPr>
          </a:p>
          <a:p>
            <a:pPr lvl="2">
              <a:buClr>
                <a:srgbClr val="669999"/>
              </a:buClr>
              <a:defRPr/>
            </a:pPr>
            <a:r>
              <a:rPr lang="zh-TW" altLang="en-US" dirty="0" smtClean="0">
                <a:solidFill>
                  <a:srgbClr val="0070C0"/>
                </a:solidFill>
                <a:ea typeface="標楷體" panose="03000509000000000000" pitchFamily="65" charset="-120"/>
              </a:rPr>
              <a:t>現狀：統計</a:t>
            </a:r>
            <a:r>
              <a:rPr lang="en-US" altLang="zh-TW" dirty="0" smtClean="0">
                <a:solidFill>
                  <a:srgbClr val="0070C0"/>
                </a:solidFill>
                <a:ea typeface="標楷體" panose="03000509000000000000" pitchFamily="65" charset="-120"/>
              </a:rPr>
              <a:t>109</a:t>
            </a:r>
            <a:r>
              <a:rPr lang="zh-TW" altLang="en-US" dirty="0" smtClean="0">
                <a:solidFill>
                  <a:srgbClr val="0070C0"/>
                </a:solidFill>
                <a:ea typeface="標楷體" panose="03000509000000000000" pitchFamily="65" charset="-120"/>
              </a:rPr>
              <a:t>年</a:t>
            </a:r>
            <a:r>
              <a:rPr lang="en-US" altLang="zh-TW" dirty="0" smtClean="0">
                <a:solidFill>
                  <a:srgbClr val="0070C0"/>
                </a:solidFill>
                <a:ea typeface="標楷體" panose="03000509000000000000" pitchFamily="65" charset="-120"/>
              </a:rPr>
              <a:t>1</a:t>
            </a:r>
            <a:r>
              <a:rPr lang="zh-TW" altLang="en-US" dirty="0" smtClean="0">
                <a:solidFill>
                  <a:srgbClr val="0070C0"/>
                </a:solidFill>
                <a:ea typeface="標楷體" panose="03000509000000000000" pitchFamily="65" charset="-120"/>
              </a:rPr>
              <a:t>月</a:t>
            </a:r>
            <a:r>
              <a:rPr lang="en-US" altLang="zh-TW" dirty="0" smtClean="0">
                <a:solidFill>
                  <a:srgbClr val="0070C0"/>
                </a:solidFill>
                <a:ea typeface="標楷體" panose="03000509000000000000" pitchFamily="65" charset="-120"/>
              </a:rPr>
              <a:t>1</a:t>
            </a:r>
            <a:r>
              <a:rPr lang="zh-TW" altLang="en-US" dirty="0" smtClean="0">
                <a:solidFill>
                  <a:srgbClr val="0070C0"/>
                </a:solidFill>
                <a:ea typeface="標楷體" panose="03000509000000000000" pitchFamily="65" charset="-120"/>
              </a:rPr>
              <a:t>日至</a:t>
            </a:r>
            <a:r>
              <a:rPr lang="en-US" altLang="zh-TW" dirty="0" smtClean="0">
                <a:solidFill>
                  <a:srgbClr val="0070C0"/>
                </a:solidFill>
                <a:ea typeface="標楷體" panose="03000509000000000000" pitchFamily="65" charset="-120"/>
              </a:rPr>
              <a:t>109</a:t>
            </a:r>
            <a:r>
              <a:rPr lang="zh-TW" altLang="en-US" dirty="0" smtClean="0">
                <a:solidFill>
                  <a:srgbClr val="0070C0"/>
                </a:solidFill>
                <a:ea typeface="標楷體" panose="03000509000000000000" pitchFamily="65" charset="-120"/>
              </a:rPr>
              <a:t>年</a:t>
            </a:r>
            <a:r>
              <a:rPr lang="en-US" altLang="zh-TW" dirty="0">
                <a:solidFill>
                  <a:srgbClr val="0070C0"/>
                </a:solidFill>
                <a:ea typeface="標楷體" panose="03000509000000000000" pitchFamily="65" charset="-120"/>
              </a:rPr>
              <a:t>3</a:t>
            </a:r>
            <a:r>
              <a:rPr lang="zh-TW" altLang="en-US" dirty="0" smtClean="0">
                <a:solidFill>
                  <a:srgbClr val="0070C0"/>
                </a:solidFill>
                <a:ea typeface="標楷體" panose="03000509000000000000" pitchFamily="65" charset="-120"/>
              </a:rPr>
              <a:t>月</a:t>
            </a:r>
            <a:r>
              <a:rPr lang="en-US" altLang="zh-TW" dirty="0" smtClean="0">
                <a:solidFill>
                  <a:srgbClr val="0070C0"/>
                </a:solidFill>
                <a:ea typeface="標楷體" panose="03000509000000000000" pitchFamily="65" charset="-120"/>
              </a:rPr>
              <a:t>30</a:t>
            </a:r>
            <a:r>
              <a:rPr lang="zh-TW" altLang="en-US" dirty="0" smtClean="0">
                <a:solidFill>
                  <a:srgbClr val="0070C0"/>
                </a:solidFill>
                <a:ea typeface="標楷體" panose="03000509000000000000" pitchFamily="65" charset="-120"/>
              </a:rPr>
              <a:t>日止起降架次共計</a:t>
            </a:r>
            <a:r>
              <a:rPr lang="en-US" altLang="zh-TW" dirty="0" smtClean="0">
                <a:solidFill>
                  <a:srgbClr val="0070C0"/>
                </a:solidFill>
                <a:ea typeface="標楷體" panose="03000509000000000000" pitchFamily="65" charset="-120"/>
              </a:rPr>
              <a:t>5,358</a:t>
            </a:r>
            <a:r>
              <a:rPr lang="zh-TW" altLang="en-US" dirty="0" smtClean="0">
                <a:solidFill>
                  <a:srgbClr val="0070C0"/>
                </a:solidFill>
                <a:ea typeface="標楷體" panose="03000509000000000000" pitchFamily="65" charset="-120"/>
              </a:rPr>
              <a:t>架次，目前尚無空</a:t>
            </a:r>
            <a:r>
              <a:rPr lang="zh-TW" altLang="en-US" dirty="0">
                <a:solidFill>
                  <a:srgbClr val="0070C0"/>
                </a:solidFill>
                <a:ea typeface="標楷體" panose="03000509000000000000" pitchFamily="65" charset="-120"/>
              </a:rPr>
              <a:t>側地面</a:t>
            </a:r>
            <a:r>
              <a:rPr lang="zh-TW" altLang="en-US" dirty="0" smtClean="0">
                <a:solidFill>
                  <a:srgbClr val="0070C0"/>
                </a:solidFill>
                <a:ea typeface="標楷體" panose="03000509000000000000" pitchFamily="65" charset="-120"/>
              </a:rPr>
              <a:t>違規</a:t>
            </a:r>
            <a:r>
              <a:rPr lang="zh-TW" altLang="en-US" dirty="0">
                <a:solidFill>
                  <a:srgbClr val="0070C0"/>
                </a:solidFill>
                <a:ea typeface="標楷體" panose="03000509000000000000" pitchFamily="65" charset="-120"/>
              </a:rPr>
              <a:t>事件，至本季目前統計平均值為</a:t>
            </a:r>
            <a:r>
              <a:rPr lang="en-US" altLang="zh-TW" dirty="0" smtClean="0">
                <a:solidFill>
                  <a:srgbClr val="0070C0"/>
                </a:solidFill>
                <a:ea typeface="標楷體" panose="03000509000000000000" pitchFamily="65" charset="-120"/>
              </a:rPr>
              <a:t>0</a:t>
            </a:r>
            <a:r>
              <a:rPr lang="zh-TW" altLang="en-US" dirty="0" smtClean="0">
                <a:solidFill>
                  <a:srgbClr val="0070C0"/>
                </a:solidFill>
                <a:ea typeface="標楷體" panose="03000509000000000000" pitchFamily="65" charset="-120"/>
              </a:rPr>
              <a:t>次</a:t>
            </a:r>
            <a:r>
              <a:rPr lang="en-US" altLang="zh-TW" dirty="0" smtClean="0">
                <a:solidFill>
                  <a:srgbClr val="0070C0"/>
                </a:solidFill>
                <a:ea typeface="標楷體" panose="03000509000000000000" pitchFamily="65" charset="-120"/>
              </a:rPr>
              <a:t>/1</a:t>
            </a:r>
            <a:r>
              <a:rPr lang="zh-TW" altLang="en-US" dirty="0" smtClean="0">
                <a:solidFill>
                  <a:srgbClr val="0070C0"/>
                </a:solidFill>
                <a:ea typeface="標楷體" panose="03000509000000000000" pitchFamily="65" charset="-120"/>
              </a:rPr>
              <a:t>千起降架次。</a:t>
            </a:r>
            <a:endParaRPr lang="en-US" altLang="zh-TW" dirty="0" smtClean="0">
              <a:solidFill>
                <a:srgbClr val="0070C0"/>
              </a:solidFill>
              <a:ea typeface="標楷體" panose="03000509000000000000" pitchFamily="65" charset="-120"/>
            </a:endParaRPr>
          </a:p>
          <a:p>
            <a:pPr lvl="2"/>
            <a:endParaRPr lang="zh-TW" altLang="en-US" dirty="0" smtClean="0">
              <a:solidFill>
                <a:srgbClr val="0070C0"/>
              </a:solidFill>
              <a:ea typeface="標楷體" pitchFamily="65" charset="-120"/>
            </a:endParaRPr>
          </a:p>
          <a:p>
            <a:pPr lvl="2"/>
            <a:endParaRPr lang="zh-TW" altLang="en-US" b="1" dirty="0" smtClean="0">
              <a:ea typeface="標楷體" pitchFamily="65" charset="-120"/>
            </a:endParaRPr>
          </a:p>
          <a:p>
            <a:endParaRPr lang="en-US" altLang="zh-TW" b="1" dirty="0" smtClean="0">
              <a:ea typeface="標楷體" pitchFamily="65" charset="-120"/>
            </a:endParaRPr>
          </a:p>
          <a:p>
            <a:endParaRPr lang="en-US" altLang="zh-TW" b="1" dirty="0" smtClean="0">
              <a:ea typeface="標楷體" pitchFamily="65" charset="-120"/>
            </a:endParaRPr>
          </a:p>
          <a:p>
            <a:endParaRPr lang="zh-TW" altLang="en-US" b="1" dirty="0" smtClean="0">
              <a:ea typeface="標楷體" pitchFamily="65" charset="-120"/>
            </a:endParaRPr>
          </a:p>
        </p:txBody>
      </p:sp>
      <p:sp>
        <p:nvSpPr>
          <p:cNvPr id="10" name="矩形 9"/>
          <p:cNvSpPr/>
          <p:nvPr/>
        </p:nvSpPr>
        <p:spPr>
          <a:xfrm>
            <a:off x="-235131" y="1064567"/>
            <a:ext cx="9379131" cy="677108"/>
          </a:xfrm>
          <a:prstGeom prst="rect">
            <a:avLst/>
          </a:prstGeom>
        </p:spPr>
        <p:txBody>
          <a:bodyPr wrap="square">
            <a:spAutoFit/>
          </a:bodyPr>
          <a:lstStyle/>
          <a:p>
            <a:pPr marL="400050" lvl="1" indent="0">
              <a:buFont typeface="Wingdings" pitchFamily="2" charset="2"/>
              <a:buNone/>
              <a:defRPr/>
            </a:pP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109</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年度</a:t>
            </a: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安全績效指標及</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目標</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訂定 </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(3/4)</a:t>
            </a: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3045047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9" name="內容版面配置區 2"/>
          <p:cNvSpPr>
            <a:spLocks noGrp="1"/>
          </p:cNvSpPr>
          <p:nvPr>
            <p:ph idx="1"/>
          </p:nvPr>
        </p:nvSpPr>
        <p:spPr>
          <a:xfrm>
            <a:off x="609600" y="1898841"/>
            <a:ext cx="7924800" cy="4752975"/>
          </a:xfrm>
        </p:spPr>
        <p:txBody>
          <a:bodyPr/>
          <a:lstStyle/>
          <a:p>
            <a:pPr marL="342900" lvl="2" indent="-342900"/>
            <a:r>
              <a:rPr lang="zh-TW" altLang="zh-TW" sz="3200" b="1" dirty="0">
                <a:ea typeface="標楷體" pitchFamily="65" charset="-120"/>
              </a:rPr>
              <a:t>其他領先</a:t>
            </a:r>
            <a:r>
              <a:rPr lang="zh-TW" altLang="zh-TW" sz="3200" b="1" dirty="0" smtClean="0">
                <a:ea typeface="標楷體" pitchFamily="65" charset="-120"/>
              </a:rPr>
              <a:t>指標</a:t>
            </a:r>
            <a:r>
              <a:rPr lang="en-US" altLang="zh-TW" sz="2000" dirty="0" smtClean="0">
                <a:solidFill>
                  <a:srgbClr val="0070C0"/>
                </a:solidFill>
                <a:ea typeface="標楷體" pitchFamily="65" charset="-120"/>
              </a:rPr>
              <a:t>(</a:t>
            </a:r>
            <a:r>
              <a:rPr lang="zh-TW" altLang="zh-TW" sz="2000" dirty="0">
                <a:solidFill>
                  <a:srgbClr val="0070C0"/>
                </a:solidFill>
                <a:ea typeface="標楷體" pitchFamily="65" charset="-120"/>
              </a:rPr>
              <a:t>為使空側工程施工違規事件發生率降低</a:t>
            </a:r>
            <a:r>
              <a:rPr lang="en-US" altLang="zh-TW" sz="2000" dirty="0" smtClean="0">
                <a:solidFill>
                  <a:srgbClr val="0070C0"/>
                </a:solidFill>
                <a:ea typeface="標楷體" pitchFamily="65" charset="-120"/>
              </a:rPr>
              <a:t>)</a:t>
            </a:r>
            <a:endParaRPr lang="en-US" altLang="zh-TW" sz="1600" dirty="0" smtClean="0">
              <a:solidFill>
                <a:srgbClr val="0070C0"/>
              </a:solidFill>
              <a:ea typeface="標楷體" pitchFamily="65" charset="-120"/>
            </a:endParaRPr>
          </a:p>
          <a:p>
            <a:pPr lvl="1"/>
            <a:r>
              <a:rPr lang="zh-TW" altLang="zh-TW" b="1" dirty="0">
                <a:ea typeface="標楷體" pitchFamily="65" charset="-120"/>
              </a:rPr>
              <a:t>空側現正施工單位聯合巡場次數</a:t>
            </a:r>
            <a:endParaRPr lang="en-US" altLang="zh-TW" b="1" dirty="0">
              <a:ea typeface="標楷體" pitchFamily="65" charset="-120"/>
            </a:endParaRPr>
          </a:p>
          <a:p>
            <a:pPr lvl="1"/>
            <a:r>
              <a:rPr lang="zh-TW" altLang="en-US" sz="2400" b="1" dirty="0">
                <a:latin typeface="標楷體" panose="03000509000000000000" pitchFamily="65" charset="-120"/>
                <a:ea typeface="標楷體" panose="03000509000000000000" pitchFamily="65" charset="-120"/>
              </a:rPr>
              <a:t>目標：</a:t>
            </a:r>
            <a:r>
              <a:rPr lang="zh-TW" altLang="zh-TW" sz="2400" b="1" dirty="0">
                <a:latin typeface="標楷體" panose="03000509000000000000" pitchFamily="65" charset="-120"/>
                <a:ea typeface="標楷體" panose="03000509000000000000" pitchFamily="65" charset="-120"/>
              </a:rPr>
              <a:t>於該工程項目執行期間，會同負責廠商每週執行</a:t>
            </a:r>
            <a:r>
              <a:rPr lang="en-US" altLang="zh-TW" sz="2400" b="1" dirty="0">
                <a:latin typeface="標楷體" panose="03000509000000000000" pitchFamily="65" charset="-120"/>
                <a:ea typeface="標楷體" panose="03000509000000000000" pitchFamily="65" charset="-120"/>
              </a:rPr>
              <a:t>2</a:t>
            </a:r>
            <a:r>
              <a:rPr lang="zh-TW" altLang="zh-TW" sz="2400" b="1" dirty="0">
                <a:latin typeface="標楷體" panose="03000509000000000000" pitchFamily="65" charset="-120"/>
                <a:ea typeface="標楷體" panose="03000509000000000000" pitchFamily="65" charset="-120"/>
              </a:rPr>
              <a:t>次以上聯合巡場</a:t>
            </a:r>
            <a:endParaRPr lang="en-US" altLang="zh-TW" sz="2400" b="1" dirty="0">
              <a:latin typeface="標楷體" panose="03000509000000000000" pitchFamily="65" charset="-120"/>
              <a:ea typeface="標楷體" panose="03000509000000000000" pitchFamily="65" charset="-120"/>
            </a:endParaRPr>
          </a:p>
          <a:p>
            <a:pPr marL="914400" lvl="2" indent="0">
              <a:buNone/>
            </a:pPr>
            <a:endParaRPr lang="en-US" altLang="zh-TW" dirty="0" smtClean="0">
              <a:solidFill>
                <a:srgbClr val="0070C0"/>
              </a:solidFill>
              <a:ea typeface="標楷體" panose="03000509000000000000" pitchFamily="65" charset="-120"/>
            </a:endParaRPr>
          </a:p>
          <a:p>
            <a:pPr lvl="2"/>
            <a:endParaRPr lang="en-US" altLang="zh-TW" dirty="0" smtClean="0">
              <a:solidFill>
                <a:srgbClr val="0070C0"/>
              </a:solidFill>
              <a:ea typeface="標楷體" panose="03000509000000000000" pitchFamily="65" charset="-120"/>
            </a:endParaRPr>
          </a:p>
          <a:p>
            <a:pPr lvl="2"/>
            <a:endParaRPr lang="zh-TW" altLang="en-US" dirty="0" smtClean="0">
              <a:solidFill>
                <a:srgbClr val="0070C0"/>
              </a:solidFill>
              <a:ea typeface="標楷體" pitchFamily="65" charset="-120"/>
            </a:endParaRPr>
          </a:p>
          <a:p>
            <a:pPr lvl="2"/>
            <a:endParaRPr lang="zh-TW" altLang="en-US" b="1" dirty="0" smtClean="0">
              <a:ea typeface="標楷體" pitchFamily="65" charset="-120"/>
            </a:endParaRPr>
          </a:p>
          <a:p>
            <a:endParaRPr lang="en-US" altLang="zh-TW" b="1" dirty="0" smtClean="0">
              <a:ea typeface="標楷體" pitchFamily="65" charset="-120"/>
            </a:endParaRPr>
          </a:p>
          <a:p>
            <a:endParaRPr lang="en-US" altLang="zh-TW" b="1" dirty="0" smtClean="0">
              <a:ea typeface="標楷體" pitchFamily="65" charset="-120"/>
            </a:endParaRPr>
          </a:p>
          <a:p>
            <a:endParaRPr lang="zh-TW" altLang="en-US" b="1" dirty="0" smtClean="0">
              <a:ea typeface="標楷體" pitchFamily="65" charset="-120"/>
            </a:endParaRPr>
          </a:p>
        </p:txBody>
      </p:sp>
      <p:sp>
        <p:nvSpPr>
          <p:cNvPr id="10" name="矩形 9"/>
          <p:cNvSpPr/>
          <p:nvPr/>
        </p:nvSpPr>
        <p:spPr>
          <a:xfrm>
            <a:off x="-235131" y="1064567"/>
            <a:ext cx="9379131" cy="677108"/>
          </a:xfrm>
          <a:prstGeom prst="rect">
            <a:avLst/>
          </a:prstGeom>
        </p:spPr>
        <p:txBody>
          <a:bodyPr wrap="square">
            <a:spAutoFit/>
          </a:bodyPr>
          <a:lstStyle/>
          <a:p>
            <a:pPr marL="400050" lvl="1" indent="0">
              <a:buFont typeface="Wingdings" pitchFamily="2" charset="2"/>
              <a:buNone/>
              <a:defRPr/>
            </a:pP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109</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年度</a:t>
            </a: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安全績效指標及</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目標</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訂定 </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(4/4)</a:t>
            </a: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883020"/>
            <a:ext cx="4572000" cy="2974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892731"/>
            <a:ext cx="4532611" cy="290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9900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1260958" y="2838644"/>
            <a:ext cx="9823267" cy="1846659"/>
          </a:xfrm>
          <a:prstGeom prst="rect">
            <a:avLst/>
          </a:prstGeom>
        </p:spPr>
        <p:txBody>
          <a:bodyPr wrap="square">
            <a:spAutoFit/>
          </a:bodyPr>
          <a:lstStyle/>
          <a:p>
            <a:pPr marL="400050" lvl="1" algn="ctr">
              <a:defRPr/>
            </a:pPr>
            <a:r>
              <a:rPr lang="zh-TW" altLang="en-US" sz="3800" b="1" dirty="0">
                <a:effectLst>
                  <a:outerShdw blurRad="38100" dist="38100" dir="2700000" algn="tl">
                    <a:srgbClr val="C0C0C0"/>
                  </a:outerShdw>
                </a:effectLst>
                <a:latin typeface="標楷體" pitchFamily="65" charset="-120"/>
                <a:ea typeface="標楷體" pitchFamily="65" charset="-120"/>
                <a:cs typeface="+mj-cs"/>
              </a:rPr>
              <a:t>三</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a:t>
            </a:r>
            <a:r>
              <a:rPr lang="en-US" altLang="zh-TW" sz="3800" b="1" dirty="0" smtClean="0">
                <a:effectLst>
                  <a:outerShdw blurRad="38100" dist="38100" dir="2700000" algn="tl">
                    <a:srgbClr val="C0C0C0"/>
                  </a:outerShdw>
                </a:effectLst>
                <a:latin typeface="標楷體" pitchFamily="65" charset="-120"/>
                <a:ea typeface="標楷體" pitchFamily="65" charset="-120"/>
                <a:cs typeface="+mj-cs"/>
              </a:rPr>
              <a:t>109</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年度</a:t>
            </a:r>
            <a:r>
              <a:rPr lang="zh-TW" altLang="en-US" sz="3800" b="1" dirty="0">
                <a:effectLst>
                  <a:outerShdw blurRad="38100" dist="38100" dir="2700000" algn="tl">
                    <a:srgbClr val="C0C0C0"/>
                  </a:outerShdw>
                </a:effectLst>
                <a:latin typeface="標楷體" pitchFamily="65" charset="-120"/>
                <a:ea typeface="標楷體" pitchFamily="65" charset="-120"/>
                <a:cs typeface="+mj-cs"/>
              </a:rPr>
              <a:t>「安全管理系統</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a:t>
            </a:r>
            <a:endParaRPr lang="en-US" altLang="zh-TW" sz="3800" b="1" dirty="0" smtClean="0">
              <a:effectLst>
                <a:outerShdw blurRad="38100" dist="38100" dir="2700000" algn="tl">
                  <a:srgbClr val="C0C0C0"/>
                </a:outerShdw>
              </a:effectLst>
              <a:latin typeface="標楷體" pitchFamily="65" charset="-120"/>
              <a:ea typeface="標楷體" pitchFamily="65" charset="-120"/>
              <a:cs typeface="+mj-cs"/>
            </a:endParaRPr>
          </a:p>
          <a:p>
            <a:pPr marL="400050" lvl="1" algn="ctr">
              <a:defRPr/>
            </a:pP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危害</a:t>
            </a:r>
            <a:r>
              <a:rPr lang="zh-TW" altLang="en-US" sz="3800" b="1" dirty="0">
                <a:effectLst>
                  <a:outerShdw blurRad="38100" dist="38100" dir="2700000" algn="tl">
                    <a:srgbClr val="C0C0C0"/>
                  </a:outerShdw>
                </a:effectLst>
                <a:latin typeface="標楷體" pitchFamily="65" charset="-120"/>
                <a:ea typeface="標楷體" pitchFamily="65" charset="-120"/>
                <a:cs typeface="+mj-cs"/>
              </a:rPr>
              <a:t>事件說明</a:t>
            </a:r>
          </a:p>
          <a:p>
            <a:pPr marL="400050" lvl="1" indent="0" algn="ctr">
              <a:buFont typeface="Wingdings" pitchFamily="2" charset="2"/>
              <a:buNone/>
              <a:defRPr/>
            </a:pPr>
            <a:endParaRPr lang="zh-TW" altLang="en-US" sz="3800" b="1" dirty="0">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3353861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740229" y="2820877"/>
            <a:ext cx="7917875" cy="2431435"/>
          </a:xfrm>
          <a:prstGeom prst="rect">
            <a:avLst/>
          </a:prstGeom>
        </p:spPr>
        <p:txBody>
          <a:bodyPr wrap="square">
            <a:spAutoFit/>
          </a:bodyPr>
          <a:lstStyle/>
          <a:p>
            <a:pPr marL="400050" lvl="1" algn="ctr">
              <a:defRPr/>
            </a:pPr>
            <a:r>
              <a:rPr lang="zh-TW" altLang="en-US" sz="3800" b="1" dirty="0">
                <a:effectLst>
                  <a:outerShdw blurRad="38100" dist="38100" dir="2700000" algn="tl">
                    <a:srgbClr val="C0C0C0"/>
                  </a:outerShdw>
                </a:effectLst>
                <a:latin typeface="標楷體" pitchFamily="65" charset="-120"/>
                <a:ea typeface="標楷體" pitchFamily="65" charset="-120"/>
                <a:cs typeface="+mj-cs"/>
              </a:rPr>
              <a:t>四</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a:t>
            </a:r>
            <a:r>
              <a:rPr lang="zh-TW" altLang="en-US" sz="3800" b="1" dirty="0">
                <a:effectLst>
                  <a:outerShdw blurRad="38100" dist="38100" dir="2700000" algn="tl">
                    <a:srgbClr val="C0C0C0"/>
                  </a:outerShdw>
                </a:effectLst>
                <a:latin typeface="標楷體" pitchFamily="65" charset="-120"/>
                <a:ea typeface="標楷體" pitchFamily="65" charset="-120"/>
                <a:cs typeface="+mj-cs"/>
              </a:rPr>
              <a:t>安全管理系統」</a:t>
            </a:r>
            <a:r>
              <a:rPr lang="en-US" altLang="zh-TW" sz="3800" b="1" dirty="0">
                <a:effectLst>
                  <a:outerShdw blurRad="38100" dist="38100" dir="2700000" algn="tl">
                    <a:srgbClr val="C0C0C0"/>
                  </a:outerShdw>
                </a:effectLst>
                <a:latin typeface="標楷體" pitchFamily="65" charset="-120"/>
                <a:ea typeface="標楷體" pitchFamily="65" charset="-120"/>
                <a:cs typeface="+mj-cs"/>
              </a:rPr>
              <a:t/>
            </a:r>
            <a:br>
              <a:rPr lang="en-US" altLang="zh-TW" sz="3800" b="1" dirty="0">
                <a:effectLst>
                  <a:outerShdw blurRad="38100" dist="38100" dir="2700000" algn="tl">
                    <a:srgbClr val="C0C0C0"/>
                  </a:outerShdw>
                </a:effectLst>
                <a:latin typeface="標楷體" pitchFamily="65" charset="-120"/>
                <a:ea typeface="標楷體" pitchFamily="65" charset="-120"/>
                <a:cs typeface="+mj-cs"/>
              </a:rPr>
            </a:br>
            <a:r>
              <a:rPr lang="zh-TW" altLang="en-US" sz="3800" b="1" dirty="0">
                <a:effectLst>
                  <a:outerShdw blurRad="38100" dist="38100" dir="2700000" algn="tl">
                    <a:srgbClr val="C0C0C0"/>
                  </a:outerShdw>
                </a:effectLst>
                <a:latin typeface="標楷體" pitchFamily="65" charset="-120"/>
                <a:ea typeface="標楷體" pitchFamily="65" charset="-120"/>
                <a:cs typeface="+mj-cs"/>
              </a:rPr>
              <a:t>安全危害事件風險降低策略研討</a:t>
            </a:r>
          </a:p>
          <a:p>
            <a:pPr marL="400050" lvl="1" algn="ctr">
              <a:defRPr/>
            </a:pPr>
            <a:endParaRPr lang="zh-TW" altLang="en-US" sz="3800" b="1" dirty="0" smtClean="0">
              <a:effectLst>
                <a:outerShdw blurRad="38100" dist="38100" dir="2700000" algn="tl">
                  <a:srgbClr val="C0C0C0"/>
                </a:outerShdw>
              </a:effectLst>
              <a:latin typeface="標楷體" pitchFamily="65" charset="-120"/>
              <a:ea typeface="標楷體" pitchFamily="65" charset="-120"/>
              <a:cs typeface="+mj-cs"/>
            </a:endParaRPr>
          </a:p>
          <a:p>
            <a:pPr marL="400050" lvl="1" indent="0" algn="ctr">
              <a:buFont typeface="Wingdings" pitchFamily="2" charset="2"/>
              <a:buNone/>
              <a:defRPr/>
            </a:pPr>
            <a:endParaRPr lang="zh-TW" altLang="en-US" sz="3800" b="1" dirty="0">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26481797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25402" y="3056008"/>
            <a:ext cx="7917875" cy="1846659"/>
          </a:xfrm>
          <a:prstGeom prst="rect">
            <a:avLst/>
          </a:prstGeom>
        </p:spPr>
        <p:txBody>
          <a:bodyPr wrap="square">
            <a:spAutoFit/>
          </a:bodyPr>
          <a:lstStyle/>
          <a:p>
            <a:pPr algn="ctr"/>
            <a:r>
              <a:rPr lang="zh-TW" altLang="en-US" sz="3800" b="1" dirty="0">
                <a:effectLst>
                  <a:outerShdw blurRad="38100" dist="38100" dir="2700000" algn="tl">
                    <a:srgbClr val="C0C0C0"/>
                  </a:outerShdw>
                </a:effectLst>
                <a:latin typeface="標楷體" pitchFamily="65" charset="-120"/>
                <a:ea typeface="標楷體" pitchFamily="65" charset="-120"/>
                <a:cs typeface="+mj-cs"/>
              </a:rPr>
              <a:t>五</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a:t>
            </a:r>
            <a:r>
              <a:rPr lang="zh-TW" altLang="en-US" sz="3800" b="1" dirty="0">
                <a:effectLst>
                  <a:outerShdw blurRad="38100" dist="38100" dir="2700000" algn="tl">
                    <a:srgbClr val="C0C0C0"/>
                  </a:outerShdw>
                </a:effectLst>
                <a:latin typeface="標楷體" pitchFamily="65" charset="-120"/>
                <a:ea typeface="標楷體" pitchFamily="65" charset="-120"/>
                <a:cs typeface="+mj-cs"/>
              </a:rPr>
              <a:t>變動管理專案討論</a:t>
            </a:r>
          </a:p>
          <a:p>
            <a:pPr marL="400050" lvl="1" algn="ctr">
              <a:defRPr/>
            </a:pPr>
            <a:endParaRPr lang="zh-TW" altLang="en-US" sz="3800" b="1" dirty="0" smtClean="0">
              <a:effectLst>
                <a:outerShdw blurRad="38100" dist="38100" dir="2700000" algn="tl">
                  <a:srgbClr val="C0C0C0"/>
                </a:outerShdw>
              </a:effectLst>
              <a:latin typeface="標楷體" pitchFamily="65" charset="-120"/>
              <a:ea typeface="標楷體" pitchFamily="65" charset="-120"/>
              <a:cs typeface="+mj-cs"/>
            </a:endParaRPr>
          </a:p>
          <a:p>
            <a:pPr marL="400050" lvl="1" indent="0" algn="ctr">
              <a:buFont typeface="Wingdings" pitchFamily="2" charset="2"/>
              <a:buNone/>
              <a:defRPr/>
            </a:pPr>
            <a:endParaRPr lang="zh-TW" altLang="en-US" sz="3800" b="1" dirty="0">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1608423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3" name="矩形 2"/>
          <p:cNvSpPr/>
          <p:nvPr/>
        </p:nvSpPr>
        <p:spPr>
          <a:xfrm>
            <a:off x="-114854" y="3108610"/>
            <a:ext cx="8706678" cy="707886"/>
          </a:xfrm>
          <a:prstGeom prst="rect">
            <a:avLst/>
          </a:prstGeom>
        </p:spPr>
        <p:txBody>
          <a:bodyPr wrap="square">
            <a:spAutoFit/>
          </a:bodyPr>
          <a:lstStyle/>
          <a:p>
            <a:pPr marL="400050" lvl="1" indent="0" algn="ctr">
              <a:buFont typeface="Wingdings" pitchFamily="2" charset="2"/>
              <a:buNone/>
              <a:defRPr/>
            </a:pPr>
            <a:r>
              <a:rPr lang="zh-TW" altLang="zh-TW" sz="4000" b="1" dirty="0">
                <a:solidFill>
                  <a:srgbClr val="FF0000"/>
                </a:solidFill>
                <a:ea typeface="標楷體" pitchFamily="65" charset="-120"/>
              </a:rPr>
              <a:t>跑道安全小組討論事項</a:t>
            </a: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4246859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25402" y="3056008"/>
            <a:ext cx="7917875" cy="2431435"/>
          </a:xfrm>
          <a:prstGeom prst="rect">
            <a:avLst/>
          </a:prstGeom>
        </p:spPr>
        <p:txBody>
          <a:bodyPr wrap="square">
            <a:spAutoFit/>
          </a:bodyPr>
          <a:lstStyle/>
          <a:p>
            <a:pPr marL="400050" lvl="1" indent="0" algn="ctr">
              <a:buNone/>
            </a:pPr>
            <a:r>
              <a:rPr lang="zh-TW" altLang="en-US" sz="3800" b="1" dirty="0" smtClean="0">
                <a:solidFill>
                  <a:srgbClr val="FF0000"/>
                </a:solidFill>
                <a:latin typeface="標楷體" panose="03000509000000000000" pitchFamily="65" charset="-120"/>
                <a:ea typeface="標楷體" panose="03000509000000000000" pitchFamily="65" charset="-120"/>
              </a:rPr>
              <a:t>一、</a:t>
            </a:r>
            <a:r>
              <a:rPr lang="zh-TW" altLang="zh-TW" sz="3800" b="1" dirty="0" smtClean="0">
                <a:solidFill>
                  <a:srgbClr val="FF0000"/>
                </a:solidFill>
                <a:latin typeface="標楷體" panose="03000509000000000000" pitchFamily="65" charset="-120"/>
                <a:ea typeface="標楷體" panose="03000509000000000000" pitchFamily="65" charset="-120"/>
              </a:rPr>
              <a:t>本</a:t>
            </a:r>
            <a:r>
              <a:rPr lang="zh-TW" altLang="zh-TW" sz="3800" b="1" dirty="0">
                <a:solidFill>
                  <a:srgbClr val="FF0000"/>
                </a:solidFill>
                <a:latin typeface="標楷體" panose="03000509000000000000" pitchFamily="65" charset="-120"/>
                <a:ea typeface="標楷體" panose="03000509000000000000" pitchFamily="65" charset="-120"/>
              </a:rPr>
              <a:t>站</a:t>
            </a:r>
            <a:r>
              <a:rPr lang="en-US" altLang="zh-TW" sz="3800" b="1" dirty="0" smtClean="0">
                <a:solidFill>
                  <a:srgbClr val="FF0000"/>
                </a:solidFill>
                <a:latin typeface="標楷體" panose="03000509000000000000" pitchFamily="65" charset="-120"/>
                <a:ea typeface="標楷體" panose="03000509000000000000" pitchFamily="65" charset="-120"/>
              </a:rPr>
              <a:t>109</a:t>
            </a:r>
            <a:r>
              <a:rPr lang="zh-TW" altLang="zh-TW" sz="3800" b="1" dirty="0" smtClean="0">
                <a:solidFill>
                  <a:srgbClr val="FF0000"/>
                </a:solidFill>
                <a:latin typeface="標楷體" panose="03000509000000000000" pitchFamily="65" charset="-120"/>
                <a:ea typeface="標楷體" panose="03000509000000000000" pitchFamily="65" charset="-120"/>
              </a:rPr>
              <a:t>年度第</a:t>
            </a:r>
            <a:r>
              <a:rPr lang="en-US" altLang="zh-TW" sz="3800" b="1" dirty="0">
                <a:solidFill>
                  <a:srgbClr val="FF0000"/>
                </a:solidFill>
                <a:latin typeface="標楷體" panose="03000509000000000000" pitchFamily="65" charset="-120"/>
                <a:ea typeface="標楷體" panose="03000509000000000000" pitchFamily="65" charset="-120"/>
              </a:rPr>
              <a:t>1</a:t>
            </a:r>
            <a:r>
              <a:rPr lang="zh-TW" altLang="zh-TW" sz="3800" b="1" dirty="0" smtClean="0">
                <a:solidFill>
                  <a:srgbClr val="FF0000"/>
                </a:solidFill>
                <a:latin typeface="標楷體" panose="03000509000000000000" pitchFamily="65" charset="-120"/>
                <a:ea typeface="標楷體" panose="03000509000000000000" pitchFamily="65" charset="-120"/>
              </a:rPr>
              <a:t>季</a:t>
            </a:r>
            <a:endParaRPr lang="en-US" altLang="zh-TW" sz="3800" b="1" dirty="0" smtClean="0">
              <a:solidFill>
                <a:srgbClr val="FF0000"/>
              </a:solidFill>
              <a:latin typeface="標楷體" panose="03000509000000000000" pitchFamily="65" charset="-120"/>
              <a:ea typeface="標楷體" panose="03000509000000000000" pitchFamily="65" charset="-120"/>
            </a:endParaRPr>
          </a:p>
          <a:p>
            <a:pPr marL="400050" lvl="1" indent="0" algn="ctr">
              <a:buNone/>
            </a:pPr>
            <a:r>
              <a:rPr lang="zh-TW" altLang="zh-TW" sz="3800" b="1" dirty="0" smtClean="0">
                <a:solidFill>
                  <a:srgbClr val="FF0000"/>
                </a:solidFill>
                <a:latin typeface="標楷體" panose="03000509000000000000" pitchFamily="65" charset="-120"/>
                <a:ea typeface="標楷體" panose="03000509000000000000" pitchFamily="65" charset="-120"/>
              </a:rPr>
              <a:t>鳥</a:t>
            </a:r>
            <a:r>
              <a:rPr lang="zh-TW" altLang="zh-TW" sz="3800" b="1" dirty="0">
                <a:solidFill>
                  <a:srgbClr val="FF0000"/>
                </a:solidFill>
                <a:latin typeface="標楷體" panose="03000509000000000000" pitchFamily="65" charset="-120"/>
                <a:ea typeface="標楷體" panose="03000509000000000000" pitchFamily="65" charset="-120"/>
              </a:rPr>
              <a:t>擊防制成效檢討</a:t>
            </a:r>
          </a:p>
          <a:p>
            <a:pPr marL="400050" lvl="1" algn="ctr">
              <a:defRPr/>
            </a:pPr>
            <a:endPar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endParaRPr>
          </a:p>
          <a:p>
            <a:pPr marL="400050" lvl="1" indent="0" algn="ctr">
              <a:buFont typeface="Wingdings" pitchFamily="2" charset="2"/>
              <a:buNone/>
              <a:defRPr/>
            </a:pP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431756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613062" y="2847287"/>
            <a:ext cx="7917875" cy="1908215"/>
          </a:xfrm>
          <a:prstGeom prst="rect">
            <a:avLst/>
          </a:prstGeom>
        </p:spPr>
        <p:txBody>
          <a:bodyPr wrap="square">
            <a:spAutoFit/>
          </a:bodyPr>
          <a:lstStyle/>
          <a:p>
            <a:pPr algn="ctr"/>
            <a:r>
              <a:rPr lang="zh-TW" altLang="en-US" sz="3800" b="1" dirty="0" smtClean="0">
                <a:solidFill>
                  <a:srgbClr val="FF0000"/>
                </a:solidFill>
                <a:ea typeface="標楷體" pitchFamily="65" charset="-120"/>
              </a:rPr>
              <a:t>二、</a:t>
            </a:r>
            <a:r>
              <a:rPr lang="zh-TW" altLang="zh-TW" sz="3800" b="1" dirty="0" smtClean="0">
                <a:solidFill>
                  <a:srgbClr val="FF0000"/>
                </a:solidFill>
                <a:ea typeface="標楷體" pitchFamily="65" charset="-120"/>
              </a:rPr>
              <a:t>本</a:t>
            </a:r>
            <a:r>
              <a:rPr lang="zh-TW" altLang="zh-TW" sz="3800" b="1" dirty="0">
                <a:solidFill>
                  <a:srgbClr val="FF0000"/>
                </a:solidFill>
                <a:ea typeface="標楷體" pitchFamily="65" charset="-120"/>
              </a:rPr>
              <a:t>站</a:t>
            </a:r>
            <a:r>
              <a:rPr lang="en-US" altLang="zh-TW" sz="3800" b="1" dirty="0">
                <a:solidFill>
                  <a:srgbClr val="FF0000"/>
                </a:solidFill>
                <a:ea typeface="標楷體" pitchFamily="65" charset="-120"/>
              </a:rPr>
              <a:t>109</a:t>
            </a:r>
            <a:r>
              <a:rPr lang="zh-TW" altLang="zh-TW" sz="3800" b="1" dirty="0">
                <a:solidFill>
                  <a:srgbClr val="FF0000"/>
                </a:solidFill>
                <a:ea typeface="標楷體" pitchFamily="65" charset="-120"/>
              </a:rPr>
              <a:t>年鳥擊防制改善措施執行計畫工作項目說明</a:t>
            </a:r>
            <a:endPar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endParaRPr>
          </a:p>
          <a:p>
            <a:pPr marL="400050" lvl="1" indent="0" algn="ctr">
              <a:buFont typeface="Wingdings" pitchFamily="2" charset="2"/>
              <a:buNone/>
              <a:defRPr/>
            </a:pP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431756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722794" y="2708138"/>
            <a:ext cx="7698411" cy="2431435"/>
          </a:xfrm>
          <a:prstGeom prst="rect">
            <a:avLst/>
          </a:prstGeom>
        </p:spPr>
        <p:txBody>
          <a:bodyPr wrap="square">
            <a:spAutoFit/>
          </a:bodyPr>
          <a:lstStyle/>
          <a:p>
            <a:pPr marL="400050" lvl="1" indent="0" algn="ctr">
              <a:buNone/>
            </a:pPr>
            <a:r>
              <a:rPr lang="zh-TW" altLang="en-US" sz="3800" b="1" dirty="0" smtClean="0">
                <a:solidFill>
                  <a:srgbClr val="FF0000"/>
                </a:solidFill>
                <a:ea typeface="標楷體" pitchFamily="65" charset="-120"/>
              </a:rPr>
              <a:t>三、</a:t>
            </a:r>
            <a:r>
              <a:rPr lang="en-US" altLang="zh-TW" sz="3800" b="1" dirty="0" smtClean="0">
                <a:solidFill>
                  <a:srgbClr val="FF0000"/>
                </a:solidFill>
                <a:ea typeface="標楷體" pitchFamily="65" charset="-120"/>
              </a:rPr>
              <a:t>109</a:t>
            </a:r>
            <a:r>
              <a:rPr lang="zh-TW" altLang="zh-TW" sz="3800" b="1" dirty="0">
                <a:solidFill>
                  <a:srgbClr val="FF0000"/>
                </a:solidFill>
                <a:ea typeface="標楷體" pitchFamily="65" charset="-120"/>
              </a:rPr>
              <a:t>年度場內違規事件綜整及統計分析</a:t>
            </a:r>
          </a:p>
          <a:p>
            <a:pPr marL="400050" lvl="1" algn="ctr">
              <a:defRPr/>
            </a:pPr>
            <a:endPar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endParaRPr>
          </a:p>
          <a:p>
            <a:pPr marL="400050" lvl="1" indent="0" algn="ctr">
              <a:buFont typeface="Wingdings" pitchFamily="2" charset="2"/>
              <a:buNone/>
              <a:defRPr/>
            </a:pP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431756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323575" y="3056008"/>
            <a:ext cx="9378124" cy="1261884"/>
          </a:xfrm>
          <a:prstGeom prst="rect">
            <a:avLst/>
          </a:prstGeom>
        </p:spPr>
        <p:txBody>
          <a:bodyPr wrap="square">
            <a:spAutoFit/>
          </a:bodyPr>
          <a:lstStyle/>
          <a:p>
            <a:pPr marL="400050" lvl="1" indent="0">
              <a:buNone/>
            </a:pPr>
            <a:r>
              <a:rPr lang="zh-TW" altLang="en-US" sz="3800" b="1" dirty="0" smtClean="0">
                <a:solidFill>
                  <a:srgbClr val="FF0000"/>
                </a:solidFill>
                <a:ea typeface="標楷體" pitchFamily="65" charset="-120"/>
              </a:rPr>
              <a:t>四、</a:t>
            </a:r>
            <a:r>
              <a:rPr lang="zh-TW" altLang="zh-TW" sz="3800" b="1" dirty="0" smtClean="0">
                <a:solidFill>
                  <a:srgbClr val="FF0000"/>
                </a:solidFill>
                <a:ea typeface="標楷體" pitchFamily="65" charset="-120"/>
              </a:rPr>
              <a:t>空</a:t>
            </a:r>
            <a:r>
              <a:rPr lang="zh-TW" altLang="zh-TW" sz="3800" b="1" dirty="0">
                <a:solidFill>
                  <a:srgbClr val="FF0000"/>
                </a:solidFill>
                <a:ea typeface="標楷體" pitchFamily="65" charset="-120"/>
              </a:rPr>
              <a:t>側巡場檢查表回報與追蹤項目討論</a:t>
            </a:r>
            <a:endPar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endParaRPr>
          </a:p>
          <a:p>
            <a:pPr marL="400050" lvl="1" indent="0" algn="ctr">
              <a:buFont typeface="Wingdings" pitchFamily="2" charset="2"/>
              <a:buNone/>
              <a:defRPr/>
            </a:pP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1669330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4" name="矩形 3"/>
          <p:cNvSpPr/>
          <p:nvPr/>
        </p:nvSpPr>
        <p:spPr>
          <a:xfrm>
            <a:off x="1999871" y="1544989"/>
            <a:ext cx="5041009" cy="2380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9" name="Rectangle 2"/>
          <p:cNvSpPr txBox="1">
            <a:spLocks/>
          </p:cNvSpPr>
          <p:nvPr/>
        </p:nvSpPr>
        <p:spPr bwMode="auto">
          <a:xfrm>
            <a:off x="609600" y="1175101"/>
            <a:ext cx="8075613" cy="73977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4400" b="1" kern="1200">
                <a:solidFill>
                  <a:srgbClr val="F09214"/>
                </a:solidFill>
                <a:latin typeface="+mj-lt"/>
                <a:ea typeface="+mj-ea"/>
                <a:cs typeface="+mj-cs"/>
              </a:defRPr>
            </a:lvl1pPr>
            <a:lvl2pPr algn="l" rtl="0" eaLnBrk="0" fontAlgn="base" hangingPunct="0">
              <a:spcBef>
                <a:spcPct val="0"/>
              </a:spcBef>
              <a:spcAft>
                <a:spcPct val="0"/>
              </a:spcAft>
              <a:defRPr sz="4400" b="1">
                <a:solidFill>
                  <a:srgbClr val="F09214"/>
                </a:solidFill>
                <a:latin typeface="標楷體" pitchFamily="65" charset="-120"/>
                <a:ea typeface="標楷體" pitchFamily="65" charset="-120"/>
              </a:defRPr>
            </a:lvl2pPr>
            <a:lvl3pPr algn="l" rtl="0" eaLnBrk="0" fontAlgn="base" hangingPunct="0">
              <a:spcBef>
                <a:spcPct val="0"/>
              </a:spcBef>
              <a:spcAft>
                <a:spcPct val="0"/>
              </a:spcAft>
              <a:defRPr sz="4400" b="1">
                <a:solidFill>
                  <a:srgbClr val="F09214"/>
                </a:solidFill>
                <a:latin typeface="標楷體" pitchFamily="65" charset="-120"/>
                <a:ea typeface="標楷體" pitchFamily="65" charset="-120"/>
              </a:defRPr>
            </a:lvl3pPr>
            <a:lvl4pPr algn="l" rtl="0" eaLnBrk="0" fontAlgn="base" hangingPunct="0">
              <a:spcBef>
                <a:spcPct val="0"/>
              </a:spcBef>
              <a:spcAft>
                <a:spcPct val="0"/>
              </a:spcAft>
              <a:defRPr sz="4400" b="1">
                <a:solidFill>
                  <a:srgbClr val="F09214"/>
                </a:solidFill>
                <a:latin typeface="標楷體" pitchFamily="65" charset="-120"/>
                <a:ea typeface="標楷體" pitchFamily="65" charset="-120"/>
              </a:defRPr>
            </a:lvl4pPr>
            <a:lvl5pPr algn="l" rtl="0" eaLnBrk="0" fontAlgn="base" hangingPunct="0">
              <a:spcBef>
                <a:spcPct val="0"/>
              </a:spcBef>
              <a:spcAft>
                <a:spcPct val="0"/>
              </a:spcAft>
              <a:defRPr sz="4400" b="1">
                <a:solidFill>
                  <a:srgbClr val="F09214"/>
                </a:solidFill>
                <a:latin typeface="標楷體" pitchFamily="65" charset="-120"/>
                <a:ea typeface="標楷體" pitchFamily="65" charset="-12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eaLnBrk="1"/>
            <a:r>
              <a:rPr lang="zh-TW" altLang="en-US" sz="3800" dirty="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rPr>
              <a:t>會議議程</a:t>
            </a:r>
            <a:endParaRPr lang="en-US" altLang="zh-TW" sz="3800" dirty="0">
              <a:solidFill>
                <a:schemeClr val="tx1">
                  <a:lumMod val="95000"/>
                  <a:lumOff val="5000"/>
                </a:schemeClr>
              </a:solidFill>
              <a:effectLst>
                <a:outerShdw blurRad="38100" dist="38100" dir="2700000" algn="tl">
                  <a:srgbClr val="C0C0C0"/>
                </a:outerShdw>
              </a:effectLst>
              <a:latin typeface="標楷體" pitchFamily="65" charset="-120"/>
              <a:ea typeface="標楷體" pitchFamily="65" charset="-120"/>
              <a:sym typeface="Helvetica" pitchFamily="34" charset="0"/>
            </a:endParaRPr>
          </a:p>
        </p:txBody>
      </p:sp>
      <p:sp>
        <p:nvSpPr>
          <p:cNvPr id="8" name="內容版面配置區 2"/>
          <p:cNvSpPr txBox="1">
            <a:spLocks/>
          </p:cNvSpPr>
          <p:nvPr/>
        </p:nvSpPr>
        <p:spPr>
          <a:xfrm>
            <a:off x="1127818" y="1902949"/>
            <a:ext cx="6785113" cy="4419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zh-TW" altLang="en-US" sz="1800" dirty="0" smtClean="0">
                <a:ea typeface="標楷體" pitchFamily="65" charset="-120"/>
              </a:rPr>
              <a:t>主席致詞</a:t>
            </a:r>
          </a:p>
          <a:p>
            <a:pPr>
              <a:defRPr/>
            </a:pPr>
            <a:r>
              <a:rPr lang="zh-TW" altLang="en-US" sz="1800" dirty="0" smtClean="0">
                <a:ea typeface="標楷體" pitchFamily="65" charset="-120"/>
              </a:rPr>
              <a:t>安全辦公室報告、危害案件分析及策略研討</a:t>
            </a:r>
            <a:endParaRPr lang="en-US" altLang="zh-TW" sz="1800" dirty="0" smtClean="0">
              <a:ea typeface="標楷體" pitchFamily="65" charset="-120"/>
            </a:endParaRPr>
          </a:p>
          <a:p>
            <a:pPr marL="400050" lvl="1" indent="0">
              <a:buFont typeface="Wingdings" pitchFamily="2" charset="2"/>
              <a:buNone/>
              <a:defRPr/>
            </a:pPr>
            <a:r>
              <a:rPr lang="zh-TW" altLang="en-US" sz="1600" dirty="0" smtClean="0">
                <a:ea typeface="標楷體" pitchFamily="65" charset="-120"/>
              </a:rPr>
              <a:t>（一）「安全管理系統」安全政策檢視</a:t>
            </a:r>
          </a:p>
          <a:p>
            <a:pPr marL="400050" lvl="1" indent="0">
              <a:buFont typeface="Wingdings" pitchFamily="2" charset="2"/>
              <a:buNone/>
              <a:defRPr/>
            </a:pPr>
            <a:r>
              <a:rPr lang="zh-TW" altLang="en-US" sz="1600" dirty="0" smtClean="0">
                <a:ea typeface="標楷體" pitchFamily="65" charset="-120"/>
              </a:rPr>
              <a:t>（二）</a:t>
            </a:r>
            <a:r>
              <a:rPr lang="en-US" altLang="zh-TW" sz="1600" dirty="0" smtClean="0">
                <a:ea typeface="標楷體" pitchFamily="65" charset="-120"/>
              </a:rPr>
              <a:t>109</a:t>
            </a:r>
            <a:r>
              <a:rPr lang="zh-TW" altLang="en-US" sz="1600" dirty="0" smtClean="0">
                <a:ea typeface="標楷體" pitchFamily="65" charset="-120"/>
              </a:rPr>
              <a:t>年度安全績效指標及目標監控報告</a:t>
            </a:r>
            <a:endParaRPr lang="en-US" altLang="zh-TW" sz="1600" dirty="0" smtClean="0">
              <a:ea typeface="標楷體" pitchFamily="65" charset="-120"/>
            </a:endParaRPr>
          </a:p>
          <a:p>
            <a:pPr marL="400050" lvl="1" indent="0">
              <a:buFont typeface="Wingdings" pitchFamily="2" charset="2"/>
              <a:buNone/>
              <a:defRPr/>
            </a:pPr>
            <a:r>
              <a:rPr lang="zh-TW" altLang="en-US" sz="1600" dirty="0" smtClean="0">
                <a:ea typeface="標楷體" pitchFamily="65" charset="-120"/>
              </a:rPr>
              <a:t>（三）</a:t>
            </a:r>
            <a:r>
              <a:rPr lang="en-US" altLang="zh-TW" sz="1600" dirty="0" smtClean="0">
                <a:ea typeface="標楷體" pitchFamily="65" charset="-120"/>
              </a:rPr>
              <a:t>109</a:t>
            </a:r>
            <a:r>
              <a:rPr lang="zh-TW" altLang="en-US" sz="1600" dirty="0" smtClean="0">
                <a:ea typeface="標楷體" pitchFamily="65" charset="-120"/>
              </a:rPr>
              <a:t>年度「安全管理系統」危害事件說明</a:t>
            </a:r>
          </a:p>
          <a:p>
            <a:pPr marL="400050" lvl="1" indent="0">
              <a:buFont typeface="Wingdings" pitchFamily="2" charset="2"/>
              <a:buNone/>
              <a:defRPr/>
            </a:pPr>
            <a:r>
              <a:rPr lang="zh-TW" altLang="en-US" sz="1600" dirty="0" smtClean="0">
                <a:ea typeface="標楷體" pitchFamily="65" charset="-120"/>
              </a:rPr>
              <a:t>（四）「安全管理系統」安全危害事件風險降低策略研討</a:t>
            </a:r>
          </a:p>
          <a:p>
            <a:pPr marL="400050" lvl="1" indent="0">
              <a:buFont typeface="Wingdings" pitchFamily="2" charset="2"/>
              <a:buNone/>
              <a:defRPr/>
            </a:pPr>
            <a:r>
              <a:rPr lang="zh-TW" altLang="en-US" sz="1600" dirty="0" smtClean="0">
                <a:ea typeface="標楷體" pitchFamily="65" charset="-120"/>
              </a:rPr>
              <a:t>（五）變動管理專案討論</a:t>
            </a:r>
            <a:endParaRPr lang="zh-TW" altLang="en-US" sz="1600" dirty="0">
              <a:ea typeface="標楷體" pitchFamily="65" charset="-120"/>
            </a:endParaRPr>
          </a:p>
          <a:p>
            <a:pPr lvl="0"/>
            <a:r>
              <a:rPr lang="zh-TW" altLang="zh-TW" sz="1800" dirty="0">
                <a:ea typeface="標楷體" pitchFamily="65" charset="-120"/>
              </a:rPr>
              <a:t>跑道安全小組討論事項：</a:t>
            </a:r>
          </a:p>
          <a:p>
            <a:pPr marL="400050" lvl="1" indent="0">
              <a:buNone/>
            </a:pPr>
            <a:r>
              <a:rPr lang="zh-TW" altLang="en-US" sz="1600" dirty="0">
                <a:ea typeface="標楷體" pitchFamily="65" charset="-120"/>
              </a:rPr>
              <a:t>（一）</a:t>
            </a:r>
            <a:r>
              <a:rPr lang="zh-TW" altLang="zh-TW" sz="1600" dirty="0" smtClean="0">
                <a:ea typeface="標楷體" pitchFamily="65" charset="-120"/>
              </a:rPr>
              <a:t>本</a:t>
            </a:r>
            <a:r>
              <a:rPr lang="zh-TW" altLang="zh-TW" sz="1600" dirty="0">
                <a:ea typeface="標楷體" pitchFamily="65" charset="-120"/>
              </a:rPr>
              <a:t>站</a:t>
            </a:r>
            <a:r>
              <a:rPr lang="en-US" altLang="zh-TW" sz="1600" dirty="0" smtClean="0">
                <a:ea typeface="標楷體" pitchFamily="65" charset="-120"/>
              </a:rPr>
              <a:t>109</a:t>
            </a:r>
            <a:r>
              <a:rPr lang="zh-TW" altLang="zh-TW" sz="1600" dirty="0" smtClean="0">
                <a:ea typeface="標楷體" pitchFamily="65" charset="-120"/>
              </a:rPr>
              <a:t>年度第</a:t>
            </a:r>
            <a:r>
              <a:rPr lang="en-US" altLang="zh-TW" sz="1600" dirty="0">
                <a:ea typeface="標楷體" pitchFamily="65" charset="-120"/>
              </a:rPr>
              <a:t>1</a:t>
            </a:r>
            <a:r>
              <a:rPr lang="zh-TW" altLang="zh-TW" sz="1600" dirty="0" smtClean="0">
                <a:ea typeface="標楷體" pitchFamily="65" charset="-120"/>
              </a:rPr>
              <a:t>季</a:t>
            </a:r>
            <a:r>
              <a:rPr lang="zh-TW" altLang="zh-TW" sz="1600" dirty="0">
                <a:ea typeface="標楷體" pitchFamily="65" charset="-120"/>
              </a:rPr>
              <a:t>鳥擊防制成效檢討</a:t>
            </a:r>
          </a:p>
          <a:p>
            <a:pPr marL="400050" lvl="1" indent="0">
              <a:buNone/>
            </a:pPr>
            <a:r>
              <a:rPr lang="zh-TW" altLang="en-US" sz="1600" dirty="0">
                <a:ea typeface="標楷體" pitchFamily="65" charset="-120"/>
              </a:rPr>
              <a:t>（二）</a:t>
            </a:r>
            <a:r>
              <a:rPr lang="zh-TW" altLang="zh-TW" sz="1600" dirty="0" smtClean="0">
                <a:ea typeface="標楷體" pitchFamily="65" charset="-120"/>
              </a:rPr>
              <a:t>本</a:t>
            </a:r>
            <a:r>
              <a:rPr lang="zh-TW" altLang="zh-TW" sz="1600" dirty="0">
                <a:ea typeface="標楷體" pitchFamily="65" charset="-120"/>
              </a:rPr>
              <a:t>站</a:t>
            </a:r>
            <a:r>
              <a:rPr lang="en-US" altLang="zh-TW" sz="1600" dirty="0">
                <a:ea typeface="標楷體" pitchFamily="65" charset="-120"/>
              </a:rPr>
              <a:t>109</a:t>
            </a:r>
            <a:r>
              <a:rPr lang="zh-TW" altLang="zh-TW" sz="1600" dirty="0">
                <a:ea typeface="標楷體" pitchFamily="65" charset="-120"/>
              </a:rPr>
              <a:t>年鳥擊防制改善措施執行計畫工作項目說明</a:t>
            </a:r>
          </a:p>
          <a:p>
            <a:pPr marL="400050" lvl="1" indent="0">
              <a:buNone/>
            </a:pPr>
            <a:r>
              <a:rPr lang="zh-TW" altLang="en-US" sz="1600" dirty="0" smtClean="0">
                <a:ea typeface="標楷體" pitchFamily="65" charset="-120"/>
              </a:rPr>
              <a:t>（三） </a:t>
            </a:r>
            <a:r>
              <a:rPr lang="en-US" altLang="zh-TW" sz="1600" dirty="0" smtClean="0">
                <a:ea typeface="標楷體" pitchFamily="65" charset="-120"/>
              </a:rPr>
              <a:t>109</a:t>
            </a:r>
            <a:r>
              <a:rPr lang="zh-TW" altLang="zh-TW" sz="1600" dirty="0">
                <a:ea typeface="標楷體" pitchFamily="65" charset="-120"/>
              </a:rPr>
              <a:t>年度場內違規事件綜整及統計分析</a:t>
            </a:r>
          </a:p>
          <a:p>
            <a:pPr marL="400050" lvl="1" indent="0">
              <a:buNone/>
            </a:pPr>
            <a:r>
              <a:rPr lang="zh-TW" altLang="en-US" sz="1600" dirty="0" smtClean="0">
                <a:ea typeface="標楷體" pitchFamily="65" charset="-120"/>
              </a:rPr>
              <a:t>（四）</a:t>
            </a:r>
            <a:r>
              <a:rPr lang="zh-TW" altLang="zh-TW" sz="1600" dirty="0" smtClean="0">
                <a:ea typeface="標楷體" pitchFamily="65" charset="-120"/>
              </a:rPr>
              <a:t>空</a:t>
            </a:r>
            <a:r>
              <a:rPr lang="zh-TW" altLang="zh-TW" sz="1600" dirty="0">
                <a:ea typeface="標楷體" pitchFamily="65" charset="-120"/>
              </a:rPr>
              <a:t>側巡場檢查表回報與追蹤項目討論</a:t>
            </a:r>
          </a:p>
          <a:p>
            <a:pPr marL="400050" lvl="1" indent="0">
              <a:buNone/>
            </a:pPr>
            <a:r>
              <a:rPr lang="zh-TW" altLang="en-US" sz="1600" dirty="0" smtClean="0">
                <a:ea typeface="標楷體" pitchFamily="65" charset="-120"/>
              </a:rPr>
              <a:t>（五）</a:t>
            </a:r>
            <a:r>
              <a:rPr lang="zh-TW" altLang="zh-TW" sz="1600" dirty="0" smtClean="0">
                <a:ea typeface="標楷體" pitchFamily="65" charset="-120"/>
              </a:rPr>
              <a:t>案例宣導</a:t>
            </a:r>
            <a:endParaRPr lang="zh-TW" altLang="zh-TW" sz="1800" dirty="0"/>
          </a:p>
          <a:p>
            <a:pPr>
              <a:defRPr/>
            </a:pPr>
            <a:r>
              <a:rPr lang="zh-TW" altLang="en-US" sz="1800" dirty="0" smtClean="0">
                <a:ea typeface="標楷體" pitchFamily="65" charset="-120"/>
              </a:rPr>
              <a:t>臨時動議</a:t>
            </a:r>
            <a:endParaRPr lang="en-US" altLang="zh-TW" sz="1800" dirty="0" smtClean="0">
              <a:ea typeface="標楷體" pitchFamily="65" charset="-120"/>
            </a:endParaRPr>
          </a:p>
          <a:p>
            <a:pPr>
              <a:defRPr/>
            </a:pPr>
            <a:r>
              <a:rPr lang="zh-TW" altLang="en-US" sz="1800" dirty="0" smtClean="0">
                <a:ea typeface="標楷體" pitchFamily="65" charset="-120"/>
              </a:rPr>
              <a:t>主席結論</a:t>
            </a:r>
          </a:p>
          <a:p>
            <a:pPr>
              <a:defRPr/>
            </a:pPr>
            <a:r>
              <a:rPr lang="zh-TW" altLang="en-US" sz="1800" dirty="0" smtClean="0">
                <a:ea typeface="標楷體" pitchFamily="65" charset="-120"/>
              </a:rPr>
              <a:t>散會</a:t>
            </a:r>
            <a:endParaRPr lang="zh-TW" altLang="en-US" sz="1400" dirty="0" smtClean="0"/>
          </a:p>
        </p:txBody>
      </p:sp>
    </p:spTree>
    <p:extLst>
      <p:ext uri="{BB962C8B-B14F-4D97-AF65-F5344CB8AC3E}">
        <p14:creationId xmlns:p14="http://schemas.microsoft.com/office/powerpoint/2010/main" val="464106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266866" y="2907962"/>
            <a:ext cx="7054678" cy="1261884"/>
          </a:xfrm>
          <a:prstGeom prst="rect">
            <a:avLst/>
          </a:prstGeom>
        </p:spPr>
        <p:txBody>
          <a:bodyPr wrap="square">
            <a:spAutoFit/>
          </a:bodyPr>
          <a:lstStyle/>
          <a:p>
            <a:pPr marL="400050" lvl="1" indent="0" algn="ctr">
              <a:buNone/>
            </a:pPr>
            <a:r>
              <a:rPr lang="zh-TW" altLang="en-US" sz="3800" b="1" dirty="0">
                <a:solidFill>
                  <a:srgbClr val="FF0000"/>
                </a:solidFill>
                <a:ea typeface="標楷體" pitchFamily="65" charset="-120"/>
              </a:rPr>
              <a:t>五</a:t>
            </a:r>
            <a:r>
              <a:rPr lang="zh-TW" altLang="en-US" sz="3800" b="1" dirty="0" smtClean="0">
                <a:solidFill>
                  <a:srgbClr val="FF0000"/>
                </a:solidFill>
                <a:ea typeface="標楷體" pitchFamily="65" charset="-120"/>
              </a:rPr>
              <a:t>、案例宣導</a:t>
            </a:r>
            <a:endPar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endParaRPr>
          </a:p>
          <a:p>
            <a:pPr marL="400050" lvl="1" indent="0" algn="ctr">
              <a:buFont typeface="Wingdings" pitchFamily="2" charset="2"/>
              <a:buNone/>
              <a:defRPr/>
            </a:pP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2370482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113212" y="3003757"/>
            <a:ext cx="5131494" cy="1261884"/>
          </a:xfrm>
          <a:prstGeom prst="rect">
            <a:avLst/>
          </a:prstGeom>
        </p:spPr>
        <p:txBody>
          <a:bodyPr wrap="square">
            <a:spAutoFit/>
          </a:bodyPr>
          <a:lstStyle/>
          <a:p>
            <a:pPr marL="400050" lvl="1" algn="ctr">
              <a:defRPr/>
            </a:pP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臨時動議</a:t>
            </a:r>
          </a:p>
          <a:p>
            <a:pPr marL="400050" lvl="1" indent="0" algn="ctr">
              <a:buFont typeface="Wingdings" pitchFamily="2" charset="2"/>
              <a:buNone/>
              <a:defRPr/>
            </a:pPr>
            <a:endParaRPr lang="zh-TW" altLang="en-US" sz="3800" b="1" dirty="0">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35422789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2" name="矩形 1"/>
          <p:cNvSpPr/>
          <p:nvPr/>
        </p:nvSpPr>
        <p:spPr>
          <a:xfrm>
            <a:off x="1432751" y="3072537"/>
            <a:ext cx="2133918" cy="677108"/>
          </a:xfrm>
          <a:prstGeom prst="rect">
            <a:avLst/>
          </a:prstGeom>
        </p:spPr>
        <p:txBody>
          <a:bodyPr wrap="none">
            <a:spAutoFit/>
          </a:bodyPr>
          <a:lstStyle/>
          <a:p>
            <a:pPr lvl="0" fontAlgn="auto">
              <a:spcAft>
                <a:spcPts val="0"/>
              </a:spcAft>
              <a:defRPr/>
            </a:pPr>
            <a:r>
              <a:rPr lang="zh-TW" altLang="en-US" sz="3800" b="1" dirty="0">
                <a:effectLst>
                  <a:outerShdw blurRad="38100" dist="38100" dir="2700000" algn="tl">
                    <a:srgbClr val="C0C0C0"/>
                  </a:outerShdw>
                </a:effectLst>
                <a:latin typeface="標楷體" pitchFamily="65" charset="-120"/>
                <a:ea typeface="標楷體" pitchFamily="65" charset="-120"/>
                <a:cs typeface="+mj-cs"/>
              </a:rPr>
              <a:t>主席結論</a:t>
            </a:r>
          </a:p>
        </p:txBody>
      </p:sp>
    </p:spTree>
    <p:extLst>
      <p:ext uri="{BB962C8B-B14F-4D97-AF65-F5344CB8AC3E}">
        <p14:creationId xmlns:p14="http://schemas.microsoft.com/office/powerpoint/2010/main" val="19504120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3" name="矩形 2"/>
          <p:cNvSpPr/>
          <p:nvPr/>
        </p:nvSpPr>
        <p:spPr>
          <a:xfrm>
            <a:off x="-25402" y="3108610"/>
            <a:ext cx="8706678" cy="692497"/>
          </a:xfrm>
          <a:prstGeom prst="rect">
            <a:avLst/>
          </a:prstGeom>
        </p:spPr>
        <p:txBody>
          <a:bodyPr wrap="square">
            <a:spAutoFit/>
          </a:bodyPr>
          <a:lstStyle/>
          <a:p>
            <a:pPr marL="400050" lvl="1" indent="0">
              <a:buFont typeface="Wingdings" pitchFamily="2" charset="2"/>
              <a:buNone/>
              <a:defRPr/>
            </a:pPr>
            <a:r>
              <a:rPr lang="zh-TW" altLang="en-US" sz="3800" b="1" dirty="0">
                <a:effectLst>
                  <a:outerShdw blurRad="38100" dist="38100" dir="2700000" algn="tl">
                    <a:srgbClr val="C0C0C0"/>
                  </a:outerShdw>
                </a:effectLst>
                <a:latin typeface="標楷體" pitchFamily="65" charset="-120"/>
                <a:ea typeface="標楷體" pitchFamily="65" charset="-120"/>
                <a:cs typeface="+mj-cs"/>
              </a:rPr>
              <a:t>一</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、金門航空站安全</a:t>
            </a:r>
            <a:r>
              <a:rPr lang="zh-TW" altLang="en-US" sz="3800" b="1" dirty="0">
                <a:effectLst>
                  <a:outerShdw blurRad="38100" dist="38100" dir="2700000" algn="tl">
                    <a:srgbClr val="C0C0C0"/>
                  </a:outerShdw>
                </a:effectLst>
                <a:latin typeface="標楷體" pitchFamily="65" charset="-120"/>
                <a:ea typeface="標楷體" pitchFamily="65" charset="-120"/>
                <a:cs typeface="+mj-cs"/>
              </a:rPr>
              <a:t>政策檢視</a:t>
            </a:r>
          </a:p>
        </p:txBody>
      </p:sp>
    </p:spTree>
    <p:extLst>
      <p:ext uri="{BB962C8B-B14F-4D97-AF65-F5344CB8AC3E}">
        <p14:creationId xmlns:p14="http://schemas.microsoft.com/office/powerpoint/2010/main" val="2158747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8" name="內容版面配置區 2"/>
          <p:cNvSpPr>
            <a:spLocks noGrp="1"/>
          </p:cNvSpPr>
          <p:nvPr>
            <p:ph idx="1"/>
          </p:nvPr>
        </p:nvSpPr>
        <p:spPr>
          <a:xfrm>
            <a:off x="132520" y="1918187"/>
            <a:ext cx="4966252" cy="4621696"/>
          </a:xfrm>
        </p:spPr>
        <p:txBody>
          <a:bodyPr>
            <a:normAutofit/>
          </a:bodyPr>
          <a:lstStyle/>
          <a:p>
            <a:pPr>
              <a:defRPr/>
            </a:pPr>
            <a:r>
              <a:rPr lang="zh-TW" altLang="en-US" sz="2400" b="1" dirty="0">
                <a:solidFill>
                  <a:srgbClr val="0070C0"/>
                </a:solidFill>
                <a:ea typeface="標楷體" panose="03000509000000000000" pitchFamily="65" charset="-120"/>
              </a:rPr>
              <a:t>安全係本航空站之主要核心價值。本航空站承諾在提供服務之同時，將建立、實施、維護並持續改善相關策略及作業程序，以確保本航空站所有飛航活動均於資源適當配置之情形下進行，並以達成最高安全績效等級及符合法規要求為</a:t>
            </a:r>
            <a:r>
              <a:rPr lang="zh-TW" altLang="en-US" sz="2400" b="1" dirty="0" smtClean="0">
                <a:solidFill>
                  <a:srgbClr val="0070C0"/>
                </a:solidFill>
                <a:ea typeface="標楷體" panose="03000509000000000000" pitchFamily="65" charset="-120"/>
              </a:rPr>
              <a:t>目標</a:t>
            </a:r>
            <a:endParaRPr lang="zh-TW" altLang="en-US" sz="2400" b="1" dirty="0">
              <a:ea typeface="標楷體" panose="03000509000000000000" pitchFamily="65" charset="-120"/>
            </a:endParaRPr>
          </a:p>
          <a:p>
            <a:pPr>
              <a:defRPr/>
            </a:pPr>
            <a:r>
              <a:rPr lang="zh-TW" altLang="en-US" sz="2400" b="1" dirty="0">
                <a:solidFill>
                  <a:srgbClr val="0070C0"/>
                </a:solidFill>
                <a:ea typeface="標楷體" panose="03000509000000000000" pitchFamily="65" charset="-120"/>
              </a:rPr>
              <a:t>本航空站所有管理階層及全體工作人員，均負有對本航空站達成最高安全績效等級之</a:t>
            </a:r>
            <a:r>
              <a:rPr lang="zh-TW" altLang="en-US" sz="2400" b="1" dirty="0" smtClean="0">
                <a:solidFill>
                  <a:srgbClr val="0070C0"/>
                </a:solidFill>
                <a:ea typeface="標楷體" panose="03000509000000000000" pitchFamily="65" charset="-120"/>
              </a:rPr>
              <a:t>責任</a:t>
            </a:r>
            <a:endParaRPr lang="zh-TW" altLang="en-US" sz="2400" b="1" dirty="0">
              <a:solidFill>
                <a:srgbClr val="0070C0"/>
              </a:solidFill>
              <a:ea typeface="標楷體" panose="03000509000000000000" pitchFamily="65" charset="-120"/>
            </a:endParaRPr>
          </a:p>
        </p:txBody>
      </p:sp>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7921" y="1599440"/>
            <a:ext cx="3354748" cy="5149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矩形 9"/>
          <p:cNvSpPr/>
          <p:nvPr/>
        </p:nvSpPr>
        <p:spPr>
          <a:xfrm>
            <a:off x="23190" y="1064567"/>
            <a:ext cx="8706678" cy="692497"/>
          </a:xfrm>
          <a:prstGeom prst="rect">
            <a:avLst/>
          </a:prstGeom>
        </p:spPr>
        <p:txBody>
          <a:bodyPr wrap="square">
            <a:spAutoFit/>
          </a:bodyPr>
          <a:lstStyle/>
          <a:p>
            <a:pPr marL="400050" lvl="1" indent="0">
              <a:buFont typeface="Wingdings" pitchFamily="2" charset="2"/>
              <a:buNone/>
              <a:defRPr/>
            </a:pP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一</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、金門航空站安全</a:t>
            </a: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政策檢視</a:t>
            </a:r>
          </a:p>
        </p:txBody>
      </p:sp>
    </p:spTree>
    <p:extLst>
      <p:ext uri="{BB962C8B-B14F-4D97-AF65-F5344CB8AC3E}">
        <p14:creationId xmlns:p14="http://schemas.microsoft.com/office/powerpoint/2010/main" val="3891575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8" name="矩形 7"/>
          <p:cNvSpPr/>
          <p:nvPr/>
        </p:nvSpPr>
        <p:spPr>
          <a:xfrm>
            <a:off x="23190" y="1064567"/>
            <a:ext cx="8706678" cy="692497"/>
          </a:xfrm>
          <a:prstGeom prst="rect">
            <a:avLst/>
          </a:prstGeom>
        </p:spPr>
        <p:txBody>
          <a:bodyPr wrap="square">
            <a:spAutoFit/>
          </a:bodyPr>
          <a:lstStyle/>
          <a:p>
            <a:pPr marL="400050" lvl="1" indent="0">
              <a:buFont typeface="Wingdings" pitchFamily="2" charset="2"/>
              <a:buNone/>
              <a:defRPr/>
            </a:pP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一</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、金門航空站安全</a:t>
            </a: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政策檢視</a:t>
            </a:r>
          </a:p>
        </p:txBody>
      </p:sp>
      <p:sp>
        <p:nvSpPr>
          <p:cNvPr id="9" name="內容版面配置區 2"/>
          <p:cNvSpPr>
            <a:spLocks noGrp="1"/>
          </p:cNvSpPr>
          <p:nvPr>
            <p:ph idx="1"/>
          </p:nvPr>
        </p:nvSpPr>
        <p:spPr>
          <a:xfrm>
            <a:off x="463296" y="1868424"/>
            <a:ext cx="7634288" cy="4419600"/>
          </a:xfrm>
        </p:spPr>
        <p:txBody>
          <a:bodyPr>
            <a:normAutofit fontScale="85000" lnSpcReduction="10000"/>
          </a:bodyPr>
          <a:lstStyle/>
          <a:p>
            <a:pPr>
              <a:defRPr/>
            </a:pPr>
            <a:r>
              <a:rPr lang="zh-TW" altLang="en-US" sz="2800" b="1" dirty="0" smtClean="0">
                <a:ea typeface="標楷體" panose="03000509000000000000" pitchFamily="65" charset="-120"/>
              </a:rPr>
              <a:t>提供</a:t>
            </a:r>
            <a:r>
              <a:rPr lang="zh-TW" altLang="en-US" sz="2800" b="1" dirty="0">
                <a:ea typeface="標楷體" panose="03000509000000000000" pitchFamily="65" charset="-120"/>
              </a:rPr>
              <a:t>適當之資源支持安全管理系統之運作，實施安全訓練，並</a:t>
            </a:r>
            <a:r>
              <a:rPr lang="zh-TW" altLang="en-US" sz="2800" b="1" dirty="0">
                <a:solidFill>
                  <a:srgbClr val="0070C0"/>
                </a:solidFill>
                <a:ea typeface="標楷體" panose="03000509000000000000" pitchFamily="65" charset="-120"/>
              </a:rPr>
              <a:t>鼓勵有效之安全通報及資訊交流，以形成組織安全</a:t>
            </a:r>
            <a:r>
              <a:rPr lang="zh-TW" altLang="en-US" sz="2800" b="1" dirty="0" smtClean="0">
                <a:solidFill>
                  <a:srgbClr val="0070C0"/>
                </a:solidFill>
                <a:ea typeface="標楷體" panose="03000509000000000000" pitchFamily="65" charset="-120"/>
              </a:rPr>
              <a:t>文化</a:t>
            </a:r>
            <a:endParaRPr lang="zh-TW" altLang="en-US" sz="2800" b="1" dirty="0">
              <a:solidFill>
                <a:srgbClr val="0070C0"/>
              </a:solidFill>
              <a:ea typeface="標楷體" panose="03000509000000000000" pitchFamily="65" charset="-120"/>
            </a:endParaRPr>
          </a:p>
          <a:p>
            <a:pPr>
              <a:defRPr/>
            </a:pPr>
            <a:r>
              <a:rPr lang="zh-TW" altLang="en-US" sz="2800" b="1" dirty="0" smtClean="0">
                <a:solidFill>
                  <a:srgbClr val="0070C0"/>
                </a:solidFill>
                <a:ea typeface="標楷體" panose="03000509000000000000" pitchFamily="65" charset="-120"/>
              </a:rPr>
              <a:t>安全</a:t>
            </a:r>
            <a:r>
              <a:rPr lang="zh-TW" altLang="en-US" sz="2800" b="1" dirty="0">
                <a:solidFill>
                  <a:srgbClr val="0070C0"/>
                </a:solidFill>
                <a:ea typeface="標楷體" panose="03000509000000000000" pitchFamily="65" charset="-120"/>
              </a:rPr>
              <a:t>管理為所有管理階層及全體工作人員之主要</a:t>
            </a:r>
            <a:r>
              <a:rPr lang="zh-TW" altLang="en-US" sz="2800" b="1" dirty="0" smtClean="0">
                <a:solidFill>
                  <a:srgbClr val="0070C0"/>
                </a:solidFill>
                <a:ea typeface="標楷體" panose="03000509000000000000" pitchFamily="65" charset="-120"/>
              </a:rPr>
              <a:t>職責</a:t>
            </a:r>
            <a:endParaRPr lang="zh-TW" altLang="en-US" sz="2800" b="1" dirty="0">
              <a:solidFill>
                <a:srgbClr val="0070C0"/>
              </a:solidFill>
              <a:ea typeface="標楷體" panose="03000509000000000000" pitchFamily="65" charset="-120"/>
            </a:endParaRPr>
          </a:p>
          <a:p>
            <a:pPr>
              <a:defRPr/>
            </a:pPr>
            <a:r>
              <a:rPr lang="zh-TW" altLang="en-US" sz="2800" b="1" dirty="0" smtClean="0">
                <a:ea typeface="標楷體" panose="03000509000000000000" pitchFamily="65" charset="-120"/>
              </a:rPr>
              <a:t>清楚</a:t>
            </a:r>
            <a:r>
              <a:rPr lang="zh-TW" altLang="en-US" sz="2800" b="1" dirty="0">
                <a:ea typeface="標楷體" panose="03000509000000000000" pitchFamily="65" charset="-120"/>
              </a:rPr>
              <a:t>訂定所有管理階層及全體工作人員對本航空站安全績效及實施安全管理系統之責任及</a:t>
            </a:r>
            <a:r>
              <a:rPr lang="zh-TW" altLang="en-US" sz="2800" b="1" dirty="0" smtClean="0">
                <a:ea typeface="標楷體" panose="03000509000000000000" pitchFamily="65" charset="-120"/>
              </a:rPr>
              <a:t>職責</a:t>
            </a:r>
            <a:endParaRPr lang="zh-TW" altLang="en-US" sz="2800" b="1" dirty="0">
              <a:ea typeface="標楷體" panose="03000509000000000000" pitchFamily="65" charset="-120"/>
            </a:endParaRPr>
          </a:p>
          <a:p>
            <a:pPr>
              <a:defRPr/>
            </a:pPr>
            <a:r>
              <a:rPr lang="zh-TW" altLang="en-US" sz="2800" b="1" dirty="0">
                <a:solidFill>
                  <a:srgbClr val="0070C0"/>
                </a:solidFill>
                <a:ea typeface="標楷體" panose="03000509000000000000" pitchFamily="65" charset="-120"/>
              </a:rPr>
              <a:t>建立並實施危害識別及安全風險管理程序，包括危害通報系統，以消除或降低作業或活動可能產生危害後果之安全風險，以持續改善本航空站之安全績效</a:t>
            </a:r>
          </a:p>
          <a:p>
            <a:pPr>
              <a:defRPr/>
            </a:pPr>
            <a:r>
              <a:rPr lang="zh-TW" altLang="en-US" sz="2800" b="1" dirty="0">
                <a:solidFill>
                  <a:srgbClr val="0070C0"/>
                </a:solidFill>
                <a:ea typeface="標楷體" panose="03000509000000000000" pitchFamily="65" charset="-120"/>
              </a:rPr>
              <a:t>除非蓄意違反或故意忽略相關法規及程序，否則任何人員透過危害通報系統進行危害通報均不會受到責罰</a:t>
            </a:r>
          </a:p>
        </p:txBody>
      </p:sp>
    </p:spTree>
    <p:extLst>
      <p:ext uri="{BB962C8B-B14F-4D97-AF65-F5344CB8AC3E}">
        <p14:creationId xmlns:p14="http://schemas.microsoft.com/office/powerpoint/2010/main" val="3280323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8" name="矩形 7"/>
          <p:cNvSpPr/>
          <p:nvPr/>
        </p:nvSpPr>
        <p:spPr>
          <a:xfrm>
            <a:off x="23190" y="1064567"/>
            <a:ext cx="8706678" cy="692497"/>
          </a:xfrm>
          <a:prstGeom prst="rect">
            <a:avLst/>
          </a:prstGeom>
        </p:spPr>
        <p:txBody>
          <a:bodyPr wrap="square">
            <a:spAutoFit/>
          </a:bodyPr>
          <a:lstStyle/>
          <a:p>
            <a:pPr marL="400050" lvl="1" indent="0">
              <a:buFont typeface="Wingdings" pitchFamily="2" charset="2"/>
              <a:buNone/>
              <a:defRPr/>
            </a:pP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一</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、金門航空站安全</a:t>
            </a: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政策檢視</a:t>
            </a:r>
          </a:p>
        </p:txBody>
      </p:sp>
      <p:sp>
        <p:nvSpPr>
          <p:cNvPr id="10" name="內容版面配置區 2"/>
          <p:cNvSpPr>
            <a:spLocks noGrp="1"/>
          </p:cNvSpPr>
          <p:nvPr>
            <p:ph idx="1"/>
          </p:nvPr>
        </p:nvSpPr>
        <p:spPr>
          <a:xfrm>
            <a:off x="559385" y="1784496"/>
            <a:ext cx="7634288" cy="4419600"/>
          </a:xfrm>
        </p:spPr>
        <p:txBody>
          <a:bodyPr>
            <a:normAutofit fontScale="77500" lnSpcReduction="20000"/>
          </a:bodyPr>
          <a:lstStyle/>
          <a:p>
            <a:pPr>
              <a:defRPr/>
            </a:pPr>
            <a:r>
              <a:rPr lang="zh-TW" altLang="en-US" b="1" dirty="0" smtClean="0">
                <a:solidFill>
                  <a:srgbClr val="0070C0"/>
                </a:solidFill>
                <a:ea typeface="標楷體" panose="03000509000000000000" pitchFamily="65" charset="-120"/>
              </a:rPr>
              <a:t>符合</a:t>
            </a:r>
            <a:r>
              <a:rPr lang="zh-TW" altLang="en-US" sz="3300" b="1" dirty="0">
                <a:solidFill>
                  <a:srgbClr val="0070C0"/>
                </a:solidFill>
                <a:ea typeface="標楷體" panose="03000509000000000000" pitchFamily="65" charset="-120"/>
              </a:rPr>
              <a:t>並盡可能優於法規及規範之要求及</a:t>
            </a:r>
            <a:r>
              <a:rPr lang="zh-TW" altLang="en-US" sz="3300" b="1" dirty="0" smtClean="0">
                <a:solidFill>
                  <a:srgbClr val="0070C0"/>
                </a:solidFill>
                <a:ea typeface="標楷體" panose="03000509000000000000" pitchFamily="65" charset="-120"/>
              </a:rPr>
              <a:t>標準</a:t>
            </a:r>
            <a:endParaRPr lang="zh-TW" altLang="en-US" sz="3300" b="1" dirty="0">
              <a:solidFill>
                <a:srgbClr val="0070C0"/>
              </a:solidFill>
              <a:ea typeface="標楷體" panose="03000509000000000000" pitchFamily="65" charset="-120"/>
            </a:endParaRPr>
          </a:p>
          <a:p>
            <a:pPr>
              <a:defRPr/>
            </a:pPr>
            <a:r>
              <a:rPr lang="zh-TW" altLang="en-US" sz="3300" b="1" dirty="0" smtClean="0">
                <a:ea typeface="標楷體" panose="03000509000000000000" pitchFamily="65" charset="-120"/>
              </a:rPr>
              <a:t>確保</a:t>
            </a:r>
            <a:r>
              <a:rPr lang="zh-TW" altLang="en-US" sz="3300" b="1" dirty="0">
                <a:ea typeface="標楷體" panose="03000509000000000000" pitchFamily="65" charset="-120"/>
              </a:rPr>
              <a:t>工作人員具備充分之技術並完成相關訓練，以執行安全策略及</a:t>
            </a:r>
            <a:r>
              <a:rPr lang="zh-TW" altLang="en-US" sz="3300" b="1" dirty="0" smtClean="0">
                <a:ea typeface="標楷體" panose="03000509000000000000" pitchFamily="65" charset="-120"/>
              </a:rPr>
              <a:t>程序</a:t>
            </a:r>
            <a:endParaRPr lang="zh-TW" altLang="en-US" sz="3300" b="1" dirty="0">
              <a:ea typeface="標楷體" panose="03000509000000000000" pitchFamily="65" charset="-120"/>
            </a:endParaRPr>
          </a:p>
          <a:p>
            <a:pPr>
              <a:defRPr/>
            </a:pPr>
            <a:r>
              <a:rPr lang="zh-TW" altLang="en-US" sz="3300" b="1" dirty="0" smtClean="0">
                <a:ea typeface="標楷體" panose="03000509000000000000" pitchFamily="65" charset="-120"/>
              </a:rPr>
              <a:t>確保</a:t>
            </a:r>
            <a:r>
              <a:rPr lang="zh-TW" altLang="en-US" sz="3300" b="1" dirty="0">
                <a:ea typeface="標楷體" panose="03000509000000000000" pitchFamily="65" charset="-120"/>
              </a:rPr>
              <a:t>工作人員取得適當之飛航安全資訊及訓練以處理安全事件，分派之工作應能合乎其</a:t>
            </a:r>
            <a:r>
              <a:rPr lang="zh-TW" altLang="en-US" sz="3300" b="1" dirty="0" smtClean="0">
                <a:ea typeface="標楷體" panose="03000509000000000000" pitchFamily="65" charset="-120"/>
              </a:rPr>
              <a:t>能力</a:t>
            </a:r>
            <a:endParaRPr lang="zh-TW" altLang="en-US" sz="3300" b="1" dirty="0">
              <a:ea typeface="標楷體" panose="03000509000000000000" pitchFamily="65" charset="-120"/>
            </a:endParaRPr>
          </a:p>
          <a:p>
            <a:pPr>
              <a:lnSpc>
                <a:spcPct val="110000"/>
              </a:lnSpc>
              <a:defRPr/>
            </a:pPr>
            <a:r>
              <a:rPr lang="zh-TW" altLang="en-US" sz="3300" b="1" dirty="0">
                <a:solidFill>
                  <a:srgbClr val="0070C0"/>
                </a:solidFill>
                <a:ea typeface="標楷體" panose="03000509000000000000" pitchFamily="65" charset="-120"/>
              </a:rPr>
              <a:t>運用安全績效指標及安全績效目標，建立及量測本航空站之安全績效</a:t>
            </a:r>
          </a:p>
          <a:p>
            <a:pPr>
              <a:defRPr/>
            </a:pPr>
            <a:r>
              <a:rPr lang="zh-TW" altLang="en-US" sz="3300" b="1" dirty="0" smtClean="0">
                <a:solidFill>
                  <a:srgbClr val="0070C0"/>
                </a:solidFill>
                <a:ea typeface="標楷體" panose="03000509000000000000" pitchFamily="65" charset="-120"/>
              </a:rPr>
              <a:t>經由持續監督、評量、定期檢視並調整安全目標，以提升本航空站之安全績效</a:t>
            </a:r>
            <a:endParaRPr lang="zh-TW" altLang="en-US" sz="3300" b="1" dirty="0">
              <a:solidFill>
                <a:srgbClr val="0070C0"/>
              </a:solidFill>
              <a:ea typeface="標楷體" panose="03000509000000000000" pitchFamily="65" charset="-120"/>
            </a:endParaRPr>
          </a:p>
          <a:p>
            <a:pPr>
              <a:defRPr/>
            </a:pPr>
            <a:r>
              <a:rPr lang="zh-TW" altLang="en-US" sz="3300" b="1" dirty="0" smtClean="0">
                <a:ea typeface="標楷體" panose="03000509000000000000" pitchFamily="65" charset="-120"/>
              </a:rPr>
              <a:t>確保</a:t>
            </a:r>
            <a:r>
              <a:rPr lang="zh-TW" altLang="en-US" sz="3300" b="1" dirty="0">
                <a:ea typeface="標楷體" panose="03000509000000000000" pitchFamily="65" charset="-120"/>
              </a:rPr>
              <a:t>承包商所提供之系統及服務能達到本航空站之安全績效</a:t>
            </a:r>
            <a:r>
              <a:rPr lang="zh-TW" altLang="en-US" sz="3300" b="1" dirty="0" smtClean="0">
                <a:ea typeface="標楷體" panose="03000509000000000000" pitchFamily="65" charset="-120"/>
              </a:rPr>
              <a:t>等級</a:t>
            </a:r>
            <a:endParaRPr lang="zh-TW" altLang="en-US" sz="3300" b="1" dirty="0">
              <a:solidFill>
                <a:srgbClr val="0070C0"/>
              </a:solidFill>
              <a:ea typeface="標楷體" panose="03000509000000000000" pitchFamily="65" charset="-120"/>
            </a:endParaRPr>
          </a:p>
        </p:txBody>
      </p:sp>
    </p:spTree>
    <p:extLst>
      <p:ext uri="{BB962C8B-B14F-4D97-AF65-F5344CB8AC3E}">
        <p14:creationId xmlns:p14="http://schemas.microsoft.com/office/powerpoint/2010/main" val="17798048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5" name="矩形 4"/>
          <p:cNvSpPr/>
          <p:nvPr/>
        </p:nvSpPr>
        <p:spPr>
          <a:xfrm>
            <a:off x="-444136" y="3186987"/>
            <a:ext cx="9588136" cy="1261884"/>
          </a:xfrm>
          <a:prstGeom prst="rect">
            <a:avLst/>
          </a:prstGeom>
        </p:spPr>
        <p:txBody>
          <a:bodyPr wrap="square">
            <a:spAutoFit/>
          </a:bodyPr>
          <a:lstStyle/>
          <a:p>
            <a:pPr marL="400050" lvl="1">
              <a:defRPr/>
            </a:pPr>
            <a:r>
              <a:rPr lang="zh-TW" altLang="en-US" sz="3800" b="1" dirty="0">
                <a:effectLst>
                  <a:outerShdw blurRad="38100" dist="38100" dir="2700000" algn="tl">
                    <a:srgbClr val="C0C0C0"/>
                  </a:outerShdw>
                </a:effectLst>
                <a:latin typeface="標楷體" pitchFamily="65" charset="-120"/>
                <a:ea typeface="標楷體" pitchFamily="65" charset="-120"/>
                <a:cs typeface="+mj-cs"/>
              </a:rPr>
              <a:t>二</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a:t>
            </a:r>
            <a:r>
              <a:rPr lang="en-US" altLang="zh-TW" sz="3800" b="1" dirty="0" smtClean="0">
                <a:effectLst>
                  <a:outerShdw blurRad="38100" dist="38100" dir="2700000" algn="tl">
                    <a:srgbClr val="C0C0C0"/>
                  </a:outerShdw>
                </a:effectLst>
                <a:latin typeface="標楷體" pitchFamily="65" charset="-120"/>
                <a:ea typeface="標楷體" pitchFamily="65" charset="-120"/>
                <a:cs typeface="+mj-cs"/>
              </a:rPr>
              <a:t>109</a:t>
            </a:r>
            <a:r>
              <a:rPr lang="zh-TW" altLang="en-US" sz="3800" b="1" dirty="0" smtClean="0">
                <a:effectLst>
                  <a:outerShdw blurRad="38100" dist="38100" dir="2700000" algn="tl">
                    <a:srgbClr val="C0C0C0"/>
                  </a:outerShdw>
                </a:effectLst>
                <a:latin typeface="標楷體" pitchFamily="65" charset="-120"/>
                <a:ea typeface="標楷體" pitchFamily="65" charset="-120"/>
                <a:cs typeface="+mj-cs"/>
              </a:rPr>
              <a:t>年度</a:t>
            </a:r>
            <a:r>
              <a:rPr lang="zh-TW" altLang="en-US" sz="3800" b="1" dirty="0">
                <a:effectLst>
                  <a:outerShdw blurRad="38100" dist="38100" dir="2700000" algn="tl">
                    <a:srgbClr val="C0C0C0"/>
                  </a:outerShdw>
                </a:effectLst>
                <a:latin typeface="標楷體" pitchFamily="65" charset="-120"/>
                <a:ea typeface="標楷體" pitchFamily="65" charset="-120"/>
                <a:cs typeface="+mj-cs"/>
              </a:rPr>
              <a:t>安全績效指標及目標監控報告</a:t>
            </a:r>
          </a:p>
          <a:p>
            <a:pPr marL="400050" lvl="1" indent="0">
              <a:buFont typeface="Wingdings" pitchFamily="2" charset="2"/>
              <a:buNone/>
              <a:defRPr/>
            </a:pPr>
            <a:endParaRPr lang="zh-TW" altLang="en-US" sz="3800" b="1" dirty="0">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35359387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8" name="矩形 7"/>
          <p:cNvSpPr/>
          <p:nvPr/>
        </p:nvSpPr>
        <p:spPr>
          <a:xfrm>
            <a:off x="-235131" y="1064567"/>
            <a:ext cx="9379131" cy="677108"/>
          </a:xfrm>
          <a:prstGeom prst="rect">
            <a:avLst/>
          </a:prstGeom>
        </p:spPr>
        <p:txBody>
          <a:bodyPr wrap="square">
            <a:spAutoFit/>
          </a:bodyPr>
          <a:lstStyle/>
          <a:p>
            <a:pPr marL="400050" lvl="1" indent="0">
              <a:buFont typeface="Wingdings" pitchFamily="2" charset="2"/>
              <a:buNone/>
              <a:defRPr/>
            </a:pP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109</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年度</a:t>
            </a: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安全績效指標及</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目標</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訂定 </a:t>
            </a:r>
            <a:r>
              <a:rPr lang="en-US" altLang="zh-TW"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1/4)</a:t>
            </a: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
        <p:nvSpPr>
          <p:cNvPr id="9" name="內容版面配置區 2"/>
          <p:cNvSpPr>
            <a:spLocks noGrp="1"/>
          </p:cNvSpPr>
          <p:nvPr>
            <p:ph idx="1"/>
          </p:nvPr>
        </p:nvSpPr>
        <p:spPr>
          <a:xfrm>
            <a:off x="414129" y="1978152"/>
            <a:ext cx="7924800" cy="4419600"/>
          </a:xfrm>
        </p:spPr>
        <p:txBody>
          <a:bodyPr>
            <a:normAutofit fontScale="85000" lnSpcReduction="20000"/>
          </a:bodyPr>
          <a:lstStyle/>
          <a:p>
            <a:pPr>
              <a:defRPr/>
            </a:pPr>
            <a:r>
              <a:rPr lang="zh-TW" altLang="en-US" b="1" dirty="0">
                <a:solidFill>
                  <a:schemeClr val="accent6">
                    <a:lumMod val="75000"/>
                  </a:schemeClr>
                </a:solidFill>
                <a:ea typeface="標楷體" panose="03000509000000000000" pitchFamily="65" charset="-120"/>
              </a:rPr>
              <a:t>重大後果安全事件</a:t>
            </a:r>
            <a:r>
              <a:rPr lang="zh-TW" altLang="en-US" b="1" dirty="0" smtClean="0">
                <a:solidFill>
                  <a:schemeClr val="accent6">
                    <a:lumMod val="75000"/>
                  </a:schemeClr>
                </a:solidFill>
                <a:ea typeface="標楷體" panose="03000509000000000000" pitchFamily="65" charset="-120"/>
              </a:rPr>
              <a:t>目標值</a:t>
            </a:r>
            <a:r>
              <a:rPr lang="en-US" altLang="zh-TW" b="1" dirty="0" smtClean="0">
                <a:solidFill>
                  <a:schemeClr val="accent6">
                    <a:lumMod val="75000"/>
                  </a:schemeClr>
                </a:solidFill>
                <a:ea typeface="標楷體" panose="03000509000000000000" pitchFamily="65" charset="-120"/>
              </a:rPr>
              <a:t>(</a:t>
            </a:r>
            <a:r>
              <a:rPr lang="zh-TW" altLang="en-US" b="1" dirty="0" smtClean="0">
                <a:solidFill>
                  <a:schemeClr val="accent6">
                    <a:lumMod val="75000"/>
                  </a:schemeClr>
                </a:solidFill>
                <a:ea typeface="標楷體" panose="03000509000000000000" pitchFamily="65" charset="-120"/>
              </a:rPr>
              <a:t>固定</a:t>
            </a:r>
            <a:r>
              <a:rPr lang="en-US" altLang="zh-TW" b="1" dirty="0" smtClean="0">
                <a:solidFill>
                  <a:schemeClr val="accent6">
                    <a:lumMod val="75000"/>
                  </a:schemeClr>
                </a:solidFill>
                <a:ea typeface="標楷體" panose="03000509000000000000" pitchFamily="65" charset="-120"/>
              </a:rPr>
              <a:t>)</a:t>
            </a:r>
          </a:p>
          <a:p>
            <a:pPr>
              <a:defRPr/>
            </a:pPr>
            <a:endParaRPr lang="en-US" altLang="zh-TW" b="1" dirty="0" smtClean="0">
              <a:solidFill>
                <a:schemeClr val="accent6">
                  <a:lumMod val="75000"/>
                </a:schemeClr>
              </a:solidFill>
              <a:ea typeface="標楷體" panose="03000509000000000000" pitchFamily="65" charset="-120"/>
            </a:endParaRPr>
          </a:p>
          <a:p>
            <a:pPr lvl="1">
              <a:buFont typeface="Wingdings" panose="05000000000000000000" pitchFamily="2" charset="2"/>
              <a:buChar char="l"/>
              <a:defRPr/>
            </a:pPr>
            <a:r>
              <a:rPr lang="zh-TW" altLang="en-US" b="1" dirty="0" smtClean="0">
                <a:ea typeface="標楷體" panose="03000509000000000000" pitchFamily="65" charset="-120"/>
              </a:rPr>
              <a:t>車輛</a:t>
            </a:r>
            <a:r>
              <a:rPr lang="zh-TW" altLang="en-US" b="1" dirty="0">
                <a:ea typeface="標楷體" panose="03000509000000000000" pitchFamily="65" charset="-120"/>
              </a:rPr>
              <a:t>或其他地面設備造成跑道入侵導致航空器重飛</a:t>
            </a:r>
            <a:r>
              <a:rPr lang="en-US" altLang="zh-TW" b="1" dirty="0">
                <a:ea typeface="標楷體" panose="03000509000000000000" pitchFamily="65" charset="-120"/>
              </a:rPr>
              <a:t>/</a:t>
            </a:r>
            <a:r>
              <a:rPr lang="zh-TW" altLang="en-US" b="1" dirty="0">
                <a:ea typeface="標楷體" panose="03000509000000000000" pitchFamily="65" charset="-120"/>
              </a:rPr>
              <a:t>放棄起飛</a:t>
            </a:r>
            <a:r>
              <a:rPr lang="zh-TW" altLang="en-US" b="1" dirty="0" smtClean="0">
                <a:ea typeface="標楷體" panose="03000509000000000000" pitchFamily="65" charset="-120"/>
              </a:rPr>
              <a:t>事件</a:t>
            </a:r>
          </a:p>
          <a:p>
            <a:pPr lvl="2">
              <a:defRPr/>
            </a:pPr>
            <a:r>
              <a:rPr lang="zh-TW" altLang="en-US" dirty="0">
                <a:ea typeface="標楷體" panose="03000509000000000000" pitchFamily="65" charset="-120"/>
              </a:rPr>
              <a:t>目標</a:t>
            </a:r>
            <a:r>
              <a:rPr lang="zh-TW" altLang="en-US" dirty="0" smtClean="0">
                <a:ea typeface="標楷體" panose="03000509000000000000" pitchFamily="65" charset="-120"/>
              </a:rPr>
              <a:t>：</a:t>
            </a:r>
            <a:r>
              <a:rPr lang="en-US" altLang="zh-TW" dirty="0" smtClean="0">
                <a:ea typeface="標楷體" panose="03000509000000000000" pitchFamily="65" charset="-120"/>
              </a:rPr>
              <a:t>5</a:t>
            </a:r>
            <a:r>
              <a:rPr lang="zh-TW" altLang="en-US" dirty="0" smtClean="0">
                <a:ea typeface="標楷體" panose="03000509000000000000" pitchFamily="65" charset="-120"/>
              </a:rPr>
              <a:t>年</a:t>
            </a:r>
            <a:r>
              <a:rPr lang="zh-TW" altLang="en-US" dirty="0">
                <a:ea typeface="標楷體" panose="03000509000000000000" pitchFamily="65" charset="-120"/>
              </a:rPr>
              <a:t>移動平均</a:t>
            </a:r>
            <a:r>
              <a:rPr lang="en-US" altLang="zh-TW" dirty="0">
                <a:ea typeface="標楷體" panose="03000509000000000000" pitchFamily="65" charset="-120"/>
              </a:rPr>
              <a:t>2</a:t>
            </a:r>
            <a:r>
              <a:rPr lang="zh-TW" altLang="en-US" dirty="0">
                <a:ea typeface="標楷體" panose="03000509000000000000" pitchFamily="65" charset="-120"/>
              </a:rPr>
              <a:t>次</a:t>
            </a:r>
            <a:r>
              <a:rPr lang="en-US" altLang="zh-TW" dirty="0">
                <a:ea typeface="標楷體" panose="03000509000000000000" pitchFamily="65" charset="-120"/>
              </a:rPr>
              <a:t>/</a:t>
            </a:r>
            <a:r>
              <a:rPr lang="zh-TW" altLang="en-US" dirty="0">
                <a:ea typeface="標楷體" panose="03000509000000000000" pitchFamily="65" charset="-120"/>
              </a:rPr>
              <a:t>百萬起降架次</a:t>
            </a:r>
            <a:r>
              <a:rPr lang="zh-TW" altLang="en-US" dirty="0" smtClean="0">
                <a:ea typeface="標楷體" panose="03000509000000000000" pitchFamily="65" charset="-120"/>
              </a:rPr>
              <a:t>以下</a:t>
            </a:r>
            <a:endParaRPr lang="en-US" altLang="zh-TW" dirty="0" smtClean="0">
              <a:ea typeface="標楷體" panose="03000509000000000000" pitchFamily="65" charset="-120"/>
            </a:endParaRPr>
          </a:p>
          <a:p>
            <a:pPr lvl="2">
              <a:defRPr/>
            </a:pPr>
            <a:r>
              <a:rPr lang="zh-TW" altLang="en-US" dirty="0" smtClean="0">
                <a:solidFill>
                  <a:srgbClr val="0070C0"/>
                </a:solidFill>
                <a:ea typeface="標楷體" panose="03000509000000000000" pitchFamily="65" charset="-120"/>
              </a:rPr>
              <a:t>現狀：本站</a:t>
            </a:r>
            <a:r>
              <a:rPr lang="en-US" altLang="zh-TW" dirty="0" smtClean="0">
                <a:solidFill>
                  <a:srgbClr val="0070C0"/>
                </a:solidFill>
                <a:ea typeface="標楷體" panose="03000509000000000000" pitchFamily="65" charset="-120"/>
              </a:rPr>
              <a:t>5</a:t>
            </a:r>
            <a:r>
              <a:rPr lang="zh-TW" altLang="en-US" dirty="0" smtClean="0">
                <a:solidFill>
                  <a:srgbClr val="0070C0"/>
                </a:solidFill>
                <a:ea typeface="標楷體" panose="03000509000000000000" pitchFamily="65" charset="-120"/>
              </a:rPr>
              <a:t>年內未發生類似跑道</a:t>
            </a:r>
            <a:r>
              <a:rPr lang="zh-TW" altLang="en-US" dirty="0">
                <a:solidFill>
                  <a:srgbClr val="0070C0"/>
                </a:solidFill>
                <a:ea typeface="標楷體" panose="03000509000000000000" pitchFamily="65" charset="-120"/>
              </a:rPr>
              <a:t>入侵</a:t>
            </a:r>
            <a:r>
              <a:rPr lang="zh-TW" altLang="en-US" dirty="0" smtClean="0">
                <a:solidFill>
                  <a:srgbClr val="0070C0"/>
                </a:solidFill>
                <a:ea typeface="標楷體" panose="03000509000000000000" pitchFamily="65" charset="-120"/>
              </a:rPr>
              <a:t>事件</a:t>
            </a:r>
            <a:endParaRPr lang="en-US" altLang="zh-TW" dirty="0" smtClean="0">
              <a:solidFill>
                <a:srgbClr val="0070C0"/>
              </a:solidFill>
              <a:ea typeface="標楷體" panose="03000509000000000000" pitchFamily="65" charset="-120"/>
            </a:endParaRPr>
          </a:p>
          <a:p>
            <a:pPr marL="914400" lvl="2" indent="0">
              <a:buNone/>
              <a:defRPr/>
            </a:pPr>
            <a:endParaRPr lang="zh-TW" altLang="en-US" dirty="0">
              <a:solidFill>
                <a:srgbClr val="0070C0"/>
              </a:solidFill>
              <a:ea typeface="標楷體" panose="03000509000000000000" pitchFamily="65" charset="-120"/>
            </a:endParaRPr>
          </a:p>
          <a:p>
            <a:pPr lvl="1">
              <a:buFont typeface="Wingdings" panose="05000000000000000000" pitchFamily="2" charset="2"/>
              <a:buChar char="l"/>
              <a:defRPr/>
            </a:pPr>
            <a:r>
              <a:rPr lang="zh-TW" altLang="en-US" b="1" dirty="0">
                <a:ea typeface="標楷體" panose="03000509000000000000" pitchFamily="65" charset="-120"/>
              </a:rPr>
              <a:t>因地面作業不當或裝備失效，導致航空器受損須停機檢修事件</a:t>
            </a:r>
            <a:r>
              <a:rPr lang="zh-TW" altLang="en-US" b="1" dirty="0" smtClean="0">
                <a:ea typeface="標楷體" panose="03000509000000000000" pitchFamily="65" charset="-120"/>
              </a:rPr>
              <a:t>發生率</a:t>
            </a:r>
          </a:p>
          <a:p>
            <a:pPr lvl="2">
              <a:defRPr/>
            </a:pPr>
            <a:r>
              <a:rPr lang="zh-TW" altLang="en-US" dirty="0" smtClean="0">
                <a:ea typeface="標楷體" panose="03000509000000000000" pitchFamily="65" charset="-120"/>
              </a:rPr>
              <a:t>目標：</a:t>
            </a:r>
            <a:r>
              <a:rPr lang="en-US" altLang="zh-TW" dirty="0">
                <a:ea typeface="標楷體" panose="03000509000000000000" pitchFamily="65" charset="-120"/>
              </a:rPr>
              <a:t>2</a:t>
            </a:r>
            <a:r>
              <a:rPr lang="zh-TW" altLang="en-US" dirty="0">
                <a:ea typeface="標楷體" panose="03000509000000000000" pitchFamily="65" charset="-120"/>
              </a:rPr>
              <a:t>次</a:t>
            </a:r>
            <a:r>
              <a:rPr lang="en-US" altLang="zh-TW" dirty="0">
                <a:ea typeface="標楷體" panose="03000509000000000000" pitchFamily="65" charset="-120"/>
              </a:rPr>
              <a:t>/</a:t>
            </a:r>
            <a:r>
              <a:rPr lang="zh-TW" altLang="en-US" dirty="0">
                <a:ea typeface="標楷體" panose="03000509000000000000" pitchFamily="65" charset="-120"/>
              </a:rPr>
              <a:t>十萬起降架次</a:t>
            </a:r>
            <a:r>
              <a:rPr lang="zh-TW" altLang="en-US" dirty="0" smtClean="0">
                <a:ea typeface="標楷體" panose="03000509000000000000" pitchFamily="65" charset="-120"/>
              </a:rPr>
              <a:t>以下</a:t>
            </a:r>
            <a:endParaRPr lang="en-US" altLang="zh-TW" dirty="0" smtClean="0">
              <a:ea typeface="標楷體" panose="03000509000000000000" pitchFamily="65" charset="-120"/>
            </a:endParaRPr>
          </a:p>
          <a:p>
            <a:pPr lvl="2">
              <a:defRPr/>
            </a:pPr>
            <a:r>
              <a:rPr lang="zh-TW" altLang="en-US" dirty="0">
                <a:solidFill>
                  <a:srgbClr val="0070C0"/>
                </a:solidFill>
                <a:ea typeface="標楷體" panose="03000509000000000000" pitchFamily="65" charset="-120"/>
              </a:rPr>
              <a:t>現狀：經查本站自</a:t>
            </a:r>
            <a:r>
              <a:rPr lang="en-US" altLang="zh-TW" dirty="0" smtClean="0">
                <a:solidFill>
                  <a:srgbClr val="0070C0"/>
                </a:solidFill>
                <a:ea typeface="標楷體" panose="03000509000000000000" pitchFamily="65" charset="-120"/>
              </a:rPr>
              <a:t>106</a:t>
            </a:r>
            <a:r>
              <a:rPr lang="zh-TW" altLang="en-US" dirty="0" smtClean="0">
                <a:solidFill>
                  <a:srgbClr val="0070C0"/>
                </a:solidFill>
                <a:ea typeface="標楷體" panose="03000509000000000000" pitchFamily="65" charset="-120"/>
              </a:rPr>
              <a:t>年</a:t>
            </a:r>
            <a:r>
              <a:rPr lang="en-US" altLang="zh-TW" dirty="0">
                <a:solidFill>
                  <a:srgbClr val="0070C0"/>
                </a:solidFill>
                <a:ea typeface="標楷體" panose="03000509000000000000" pitchFamily="65" charset="-120"/>
              </a:rPr>
              <a:t>1</a:t>
            </a:r>
            <a:r>
              <a:rPr lang="zh-TW" altLang="en-US" dirty="0" smtClean="0">
                <a:solidFill>
                  <a:srgbClr val="0070C0"/>
                </a:solidFill>
                <a:ea typeface="標楷體" panose="03000509000000000000" pitchFamily="65" charset="-120"/>
              </a:rPr>
              <a:t>月</a:t>
            </a:r>
            <a:r>
              <a:rPr lang="en-US" altLang="zh-TW" dirty="0">
                <a:solidFill>
                  <a:srgbClr val="0070C0"/>
                </a:solidFill>
                <a:ea typeface="標楷體" panose="03000509000000000000" pitchFamily="65" charset="-120"/>
              </a:rPr>
              <a:t>1</a:t>
            </a:r>
            <a:r>
              <a:rPr lang="zh-TW" altLang="en-US" dirty="0" smtClean="0">
                <a:solidFill>
                  <a:srgbClr val="0070C0"/>
                </a:solidFill>
                <a:ea typeface="標楷體" panose="03000509000000000000" pitchFamily="65" charset="-120"/>
              </a:rPr>
              <a:t>日</a:t>
            </a:r>
            <a:r>
              <a:rPr lang="zh-TW" altLang="en-US" dirty="0">
                <a:solidFill>
                  <a:srgbClr val="0070C0"/>
                </a:solidFill>
                <a:ea typeface="標楷體" panose="03000509000000000000" pitchFamily="65" charset="-120"/>
              </a:rPr>
              <a:t>至</a:t>
            </a:r>
            <a:r>
              <a:rPr lang="en-US" altLang="zh-TW" dirty="0" smtClean="0">
                <a:solidFill>
                  <a:srgbClr val="0070C0"/>
                </a:solidFill>
                <a:ea typeface="標楷體" panose="03000509000000000000" pitchFamily="65" charset="-120"/>
              </a:rPr>
              <a:t>109</a:t>
            </a:r>
            <a:r>
              <a:rPr lang="zh-TW" altLang="en-US" dirty="0" smtClean="0">
                <a:solidFill>
                  <a:srgbClr val="0070C0"/>
                </a:solidFill>
                <a:ea typeface="標楷體" panose="03000509000000000000" pitchFamily="65" charset="-120"/>
              </a:rPr>
              <a:t>年</a:t>
            </a:r>
            <a:r>
              <a:rPr lang="en-US" altLang="zh-TW" dirty="0" smtClean="0">
                <a:solidFill>
                  <a:srgbClr val="0070C0"/>
                </a:solidFill>
                <a:ea typeface="標楷體" panose="03000509000000000000" pitchFamily="65" charset="-120"/>
              </a:rPr>
              <a:t>3</a:t>
            </a:r>
            <a:r>
              <a:rPr lang="zh-TW" altLang="en-US" dirty="0" smtClean="0">
                <a:solidFill>
                  <a:srgbClr val="0070C0"/>
                </a:solidFill>
                <a:ea typeface="標楷體" panose="03000509000000000000" pitchFamily="65" charset="-120"/>
              </a:rPr>
              <a:t>月</a:t>
            </a:r>
            <a:r>
              <a:rPr lang="en-US" altLang="zh-TW" dirty="0" smtClean="0">
                <a:solidFill>
                  <a:srgbClr val="0070C0"/>
                </a:solidFill>
                <a:ea typeface="標楷體" panose="03000509000000000000" pitchFamily="65" charset="-120"/>
              </a:rPr>
              <a:t>30</a:t>
            </a:r>
            <a:r>
              <a:rPr lang="zh-TW" altLang="en-US" dirty="0" smtClean="0">
                <a:solidFill>
                  <a:srgbClr val="0070C0"/>
                </a:solidFill>
                <a:ea typeface="標楷體" panose="03000509000000000000" pitchFamily="65" charset="-120"/>
              </a:rPr>
              <a:t>日止超逾十萬架次尚</a:t>
            </a:r>
            <a:r>
              <a:rPr lang="zh-TW" altLang="en-US" dirty="0">
                <a:solidFill>
                  <a:srgbClr val="0070C0"/>
                </a:solidFill>
                <a:ea typeface="標楷體" panose="03000509000000000000" pitchFamily="65" charset="-120"/>
              </a:rPr>
              <a:t>無類似事件發生</a:t>
            </a:r>
            <a:r>
              <a:rPr lang="en-US" altLang="zh-TW" dirty="0">
                <a:solidFill>
                  <a:srgbClr val="0070C0"/>
                </a:solidFill>
                <a:ea typeface="標楷體" panose="03000509000000000000" pitchFamily="65" charset="-120"/>
              </a:rPr>
              <a:t/>
            </a:r>
            <a:br>
              <a:rPr lang="en-US" altLang="zh-TW" dirty="0">
                <a:solidFill>
                  <a:srgbClr val="0070C0"/>
                </a:solidFill>
                <a:ea typeface="標楷體" panose="03000509000000000000" pitchFamily="65" charset="-120"/>
              </a:rPr>
            </a:br>
            <a:endParaRPr lang="zh-TW" altLang="en-US" dirty="0">
              <a:solidFill>
                <a:srgbClr val="0070C0"/>
              </a:solidFill>
              <a:ea typeface="標楷體" panose="03000509000000000000" pitchFamily="65" charset="-120"/>
            </a:endParaRPr>
          </a:p>
          <a:p>
            <a:pPr>
              <a:defRPr/>
            </a:pPr>
            <a:endParaRPr lang="zh-TW" altLang="en-US" b="1" dirty="0">
              <a:ea typeface="標楷體" panose="03000509000000000000" pitchFamily="65" charset="-120"/>
            </a:endParaRPr>
          </a:p>
        </p:txBody>
      </p:sp>
    </p:spTree>
    <p:extLst>
      <p:ext uri="{BB962C8B-B14F-4D97-AF65-F5344CB8AC3E}">
        <p14:creationId xmlns:p14="http://schemas.microsoft.com/office/powerpoint/2010/main" val="3466889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金門航空站事務用品類PPT底圖27-2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5214"/>
            <a:ext cx="9144000" cy="368685"/>
          </a:xfrm>
          <a:prstGeom prst="rect">
            <a:avLst/>
          </a:prstGeom>
        </p:spPr>
      </p:pic>
      <p:pic>
        <p:nvPicPr>
          <p:cNvPr id="7" name="圖片 6" descr="金門航空站CI-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2" y="279403"/>
            <a:ext cx="4050547" cy="707323"/>
          </a:xfrm>
          <a:prstGeom prst="rect">
            <a:avLst/>
          </a:prstGeom>
        </p:spPr>
      </p:pic>
      <p:sp>
        <p:nvSpPr>
          <p:cNvPr id="9" name="內容版面配置區 2"/>
          <p:cNvSpPr>
            <a:spLocks noGrp="1"/>
          </p:cNvSpPr>
          <p:nvPr>
            <p:ph idx="1"/>
          </p:nvPr>
        </p:nvSpPr>
        <p:spPr>
          <a:xfrm>
            <a:off x="308560" y="1740278"/>
            <a:ext cx="8135937" cy="4897438"/>
          </a:xfrm>
        </p:spPr>
        <p:txBody>
          <a:bodyPr>
            <a:normAutofit fontScale="92500" lnSpcReduction="20000"/>
          </a:bodyPr>
          <a:lstStyle/>
          <a:p>
            <a:pPr>
              <a:defRPr/>
            </a:pPr>
            <a:r>
              <a:rPr lang="zh-TW" altLang="en-US" b="1" dirty="0">
                <a:ea typeface="標楷體" panose="03000509000000000000" pitchFamily="65" charset="-120"/>
              </a:rPr>
              <a:t>輕度後果安全事件</a:t>
            </a:r>
            <a:r>
              <a:rPr lang="zh-TW" altLang="en-US" b="1" dirty="0" smtClean="0">
                <a:ea typeface="標楷體" panose="03000509000000000000" pitchFamily="65" charset="-120"/>
              </a:rPr>
              <a:t>目標值</a:t>
            </a:r>
            <a:endParaRPr lang="en-US" altLang="zh-TW" b="1" dirty="0" smtClean="0">
              <a:ea typeface="標楷體" panose="03000509000000000000" pitchFamily="65" charset="-120"/>
            </a:endParaRPr>
          </a:p>
          <a:p>
            <a:pPr lvl="1">
              <a:defRPr/>
            </a:pPr>
            <a:r>
              <a:rPr lang="zh-TW" altLang="en-US" b="1" dirty="0" smtClean="0">
                <a:ea typeface="標楷體" panose="03000509000000000000" pitchFamily="65" charset="-120"/>
              </a:rPr>
              <a:t>空側工程施工違規事件發生率</a:t>
            </a:r>
            <a:endParaRPr lang="en-US" altLang="zh-TW" b="1" dirty="0">
              <a:ea typeface="標楷體" panose="03000509000000000000" pitchFamily="65" charset="-120"/>
            </a:endParaRPr>
          </a:p>
          <a:p>
            <a:pPr lvl="1">
              <a:defRPr/>
            </a:pPr>
            <a:r>
              <a:rPr lang="zh-TW" altLang="en-US" dirty="0" smtClean="0">
                <a:ea typeface="標楷體" panose="03000509000000000000" pitchFamily="65" charset="-120"/>
              </a:rPr>
              <a:t>目標：</a:t>
            </a:r>
            <a:r>
              <a:rPr lang="en-US" altLang="zh-TW" dirty="0" smtClean="0">
                <a:ea typeface="標楷體" panose="03000509000000000000" pitchFamily="65" charset="-120"/>
              </a:rPr>
              <a:t>0.17</a:t>
            </a:r>
            <a:r>
              <a:rPr lang="zh-TW" altLang="en-US" dirty="0" smtClean="0">
                <a:ea typeface="標楷體" panose="03000509000000000000" pitchFamily="65" charset="-120"/>
              </a:rPr>
              <a:t>次</a:t>
            </a:r>
            <a:r>
              <a:rPr lang="en-US" altLang="zh-TW" dirty="0">
                <a:ea typeface="標楷體" panose="03000509000000000000" pitchFamily="65" charset="-120"/>
              </a:rPr>
              <a:t>/1</a:t>
            </a:r>
            <a:r>
              <a:rPr lang="zh-TW" altLang="en-US" dirty="0">
                <a:ea typeface="標楷體" panose="03000509000000000000" pitchFamily="65" charset="-120"/>
              </a:rPr>
              <a:t>千起降架次以下</a:t>
            </a:r>
            <a:endParaRPr lang="en-US" altLang="zh-TW" dirty="0">
              <a:ea typeface="標楷體" panose="03000509000000000000" pitchFamily="65" charset="-120"/>
            </a:endParaRPr>
          </a:p>
          <a:p>
            <a:pPr lvl="2">
              <a:defRPr/>
            </a:pPr>
            <a:r>
              <a:rPr lang="zh-TW" altLang="en-US" dirty="0" smtClean="0">
                <a:solidFill>
                  <a:srgbClr val="C00000"/>
                </a:solidFill>
                <a:ea typeface="標楷體" panose="03000509000000000000" pitchFamily="65" charset="-120"/>
              </a:rPr>
              <a:t>警</a:t>
            </a:r>
            <a:r>
              <a:rPr lang="zh-TW" altLang="en-US" dirty="0">
                <a:solidFill>
                  <a:srgbClr val="C00000"/>
                </a:solidFill>
                <a:ea typeface="標楷體" panose="03000509000000000000" pitchFamily="65" charset="-120"/>
              </a:rPr>
              <a:t>示</a:t>
            </a:r>
            <a:r>
              <a:rPr lang="zh-TW" altLang="en-US" dirty="0" smtClean="0">
                <a:solidFill>
                  <a:srgbClr val="C00000"/>
                </a:solidFill>
                <a:ea typeface="標楷體" panose="03000509000000000000" pitchFamily="65" charset="-120"/>
              </a:rPr>
              <a:t>值：</a:t>
            </a:r>
            <a:r>
              <a:rPr lang="en-US" altLang="zh-TW" dirty="0" smtClean="0">
                <a:solidFill>
                  <a:srgbClr val="C00000"/>
                </a:solidFill>
                <a:ea typeface="標楷體" panose="03000509000000000000" pitchFamily="65" charset="-120"/>
              </a:rPr>
              <a:t>0.41</a:t>
            </a:r>
            <a:r>
              <a:rPr lang="zh-TW" altLang="en-US" dirty="0">
                <a:solidFill>
                  <a:srgbClr val="C00000"/>
                </a:solidFill>
                <a:ea typeface="標楷體" panose="03000509000000000000" pitchFamily="65" charset="-120"/>
              </a:rPr>
              <a:t>次</a:t>
            </a:r>
            <a:r>
              <a:rPr lang="en-US" altLang="zh-TW" dirty="0">
                <a:solidFill>
                  <a:srgbClr val="C00000"/>
                </a:solidFill>
                <a:ea typeface="標楷體" panose="03000509000000000000" pitchFamily="65" charset="-120"/>
              </a:rPr>
              <a:t>/ 1</a:t>
            </a:r>
            <a:r>
              <a:rPr lang="zh-TW" altLang="en-US" dirty="0">
                <a:solidFill>
                  <a:srgbClr val="C00000"/>
                </a:solidFill>
                <a:ea typeface="標楷體" panose="03000509000000000000" pitchFamily="65" charset="-120"/>
              </a:rPr>
              <a:t>千起降架次</a:t>
            </a:r>
            <a:r>
              <a:rPr lang="zh-TW" altLang="en-US" dirty="0" smtClean="0">
                <a:solidFill>
                  <a:srgbClr val="C00000"/>
                </a:solidFill>
                <a:ea typeface="標楷體" panose="03000509000000000000" pitchFamily="65" charset="-120"/>
              </a:rPr>
              <a:t>以下</a:t>
            </a:r>
            <a:endParaRPr lang="en-US" altLang="zh-TW" dirty="0" smtClean="0">
              <a:solidFill>
                <a:srgbClr val="C00000"/>
              </a:solidFill>
              <a:ea typeface="標楷體" panose="03000509000000000000" pitchFamily="65" charset="-120"/>
            </a:endParaRPr>
          </a:p>
          <a:p>
            <a:pPr lvl="2">
              <a:defRPr/>
            </a:pPr>
            <a:r>
              <a:rPr lang="zh-TW" altLang="en-US" dirty="0">
                <a:solidFill>
                  <a:srgbClr val="0070C0"/>
                </a:solidFill>
                <a:ea typeface="標楷體" panose="03000509000000000000" pitchFamily="65" charset="-120"/>
              </a:rPr>
              <a:t>現狀：統計</a:t>
            </a:r>
            <a:r>
              <a:rPr lang="en-US" altLang="zh-TW" dirty="0" smtClean="0">
                <a:solidFill>
                  <a:srgbClr val="0070C0"/>
                </a:solidFill>
                <a:ea typeface="標楷體" panose="03000509000000000000" pitchFamily="65" charset="-120"/>
              </a:rPr>
              <a:t>109</a:t>
            </a:r>
            <a:r>
              <a:rPr lang="zh-TW" altLang="en-US" dirty="0" smtClean="0">
                <a:solidFill>
                  <a:srgbClr val="0070C0"/>
                </a:solidFill>
                <a:ea typeface="標楷體" panose="03000509000000000000" pitchFamily="65" charset="-120"/>
              </a:rPr>
              <a:t>年</a:t>
            </a:r>
            <a:r>
              <a:rPr lang="en-US" altLang="zh-TW" dirty="0">
                <a:solidFill>
                  <a:srgbClr val="0070C0"/>
                </a:solidFill>
                <a:ea typeface="標楷體" panose="03000509000000000000" pitchFamily="65" charset="-120"/>
              </a:rPr>
              <a:t>1</a:t>
            </a:r>
            <a:r>
              <a:rPr lang="zh-TW" altLang="en-US" dirty="0">
                <a:solidFill>
                  <a:srgbClr val="0070C0"/>
                </a:solidFill>
                <a:ea typeface="標楷體" panose="03000509000000000000" pitchFamily="65" charset="-120"/>
              </a:rPr>
              <a:t>月</a:t>
            </a:r>
            <a:r>
              <a:rPr lang="en-US" altLang="zh-TW" dirty="0">
                <a:solidFill>
                  <a:srgbClr val="0070C0"/>
                </a:solidFill>
                <a:ea typeface="標楷體" panose="03000509000000000000" pitchFamily="65" charset="-120"/>
              </a:rPr>
              <a:t>1</a:t>
            </a:r>
            <a:r>
              <a:rPr lang="zh-TW" altLang="en-US" dirty="0">
                <a:solidFill>
                  <a:srgbClr val="0070C0"/>
                </a:solidFill>
                <a:ea typeface="標楷體" panose="03000509000000000000" pitchFamily="65" charset="-120"/>
              </a:rPr>
              <a:t>日至</a:t>
            </a:r>
            <a:r>
              <a:rPr lang="en-US" altLang="zh-TW" dirty="0" smtClean="0">
                <a:solidFill>
                  <a:srgbClr val="0070C0"/>
                </a:solidFill>
                <a:ea typeface="標楷體" panose="03000509000000000000" pitchFamily="65" charset="-120"/>
              </a:rPr>
              <a:t>109</a:t>
            </a:r>
            <a:r>
              <a:rPr lang="zh-TW" altLang="en-US" dirty="0" smtClean="0">
                <a:solidFill>
                  <a:srgbClr val="0070C0"/>
                </a:solidFill>
                <a:ea typeface="標楷體" panose="03000509000000000000" pitchFamily="65" charset="-120"/>
              </a:rPr>
              <a:t>年</a:t>
            </a:r>
            <a:r>
              <a:rPr lang="en-US" altLang="zh-TW" dirty="0">
                <a:solidFill>
                  <a:srgbClr val="0070C0"/>
                </a:solidFill>
                <a:ea typeface="標楷體" panose="03000509000000000000" pitchFamily="65" charset="-120"/>
              </a:rPr>
              <a:t>3</a:t>
            </a:r>
            <a:r>
              <a:rPr lang="zh-TW" altLang="en-US" dirty="0" smtClean="0">
                <a:solidFill>
                  <a:srgbClr val="0070C0"/>
                </a:solidFill>
                <a:ea typeface="標楷體" panose="03000509000000000000" pitchFamily="65" charset="-120"/>
              </a:rPr>
              <a:t>月</a:t>
            </a:r>
            <a:r>
              <a:rPr lang="en-US" altLang="zh-TW" dirty="0" smtClean="0">
                <a:solidFill>
                  <a:srgbClr val="0070C0"/>
                </a:solidFill>
                <a:ea typeface="標楷體" panose="03000509000000000000" pitchFamily="65" charset="-120"/>
              </a:rPr>
              <a:t>28</a:t>
            </a:r>
            <a:r>
              <a:rPr lang="zh-TW" altLang="en-US" dirty="0" smtClean="0">
                <a:solidFill>
                  <a:srgbClr val="0070C0"/>
                </a:solidFill>
                <a:ea typeface="標楷體" panose="03000509000000000000" pitchFamily="65" charset="-120"/>
              </a:rPr>
              <a:t>日</a:t>
            </a:r>
            <a:r>
              <a:rPr lang="zh-TW" altLang="en-US" dirty="0">
                <a:solidFill>
                  <a:srgbClr val="0070C0"/>
                </a:solidFill>
                <a:ea typeface="標楷體" panose="03000509000000000000" pitchFamily="65" charset="-120"/>
              </a:rPr>
              <a:t>止起降架次</a:t>
            </a:r>
            <a:r>
              <a:rPr lang="zh-TW" altLang="en-US" dirty="0" smtClean="0">
                <a:solidFill>
                  <a:srgbClr val="0070C0"/>
                </a:solidFill>
                <a:ea typeface="標楷體" panose="03000509000000000000" pitchFamily="65" charset="-120"/>
              </a:rPr>
              <a:t>共計</a:t>
            </a:r>
            <a:r>
              <a:rPr lang="en-US" altLang="zh-TW" dirty="0" smtClean="0">
                <a:solidFill>
                  <a:srgbClr val="0070C0"/>
                </a:solidFill>
                <a:ea typeface="標楷體" panose="03000509000000000000" pitchFamily="65" charset="-120"/>
              </a:rPr>
              <a:t>5,358</a:t>
            </a:r>
            <a:r>
              <a:rPr lang="zh-TW" altLang="en-US" dirty="0" smtClean="0">
                <a:solidFill>
                  <a:srgbClr val="0070C0"/>
                </a:solidFill>
                <a:ea typeface="標楷體" panose="03000509000000000000" pitchFamily="65" charset="-120"/>
              </a:rPr>
              <a:t>架次，空側施工違規事件共計</a:t>
            </a:r>
            <a:r>
              <a:rPr lang="en-US" altLang="zh-TW" dirty="0" smtClean="0">
                <a:solidFill>
                  <a:srgbClr val="0070C0"/>
                </a:solidFill>
                <a:ea typeface="標楷體" panose="03000509000000000000" pitchFamily="65" charset="-120"/>
              </a:rPr>
              <a:t>0</a:t>
            </a:r>
            <a:r>
              <a:rPr lang="zh-TW" altLang="en-US" dirty="0" smtClean="0">
                <a:solidFill>
                  <a:srgbClr val="0070C0"/>
                </a:solidFill>
                <a:ea typeface="標楷體" panose="03000509000000000000" pitchFamily="65" charset="-120"/>
              </a:rPr>
              <a:t>起，至本季目前統計平均值為</a:t>
            </a:r>
            <a:r>
              <a:rPr lang="en-US" altLang="zh-TW" dirty="0" smtClean="0">
                <a:solidFill>
                  <a:srgbClr val="0070C0"/>
                </a:solidFill>
                <a:ea typeface="標楷體" panose="03000509000000000000" pitchFamily="65" charset="-120"/>
              </a:rPr>
              <a:t>0</a:t>
            </a:r>
            <a:r>
              <a:rPr lang="zh-TW" altLang="en-US" dirty="0" smtClean="0">
                <a:solidFill>
                  <a:srgbClr val="0070C0"/>
                </a:solidFill>
                <a:ea typeface="標楷體" panose="03000509000000000000" pitchFamily="65" charset="-120"/>
              </a:rPr>
              <a:t>次</a:t>
            </a:r>
            <a:r>
              <a:rPr lang="en-US" altLang="zh-TW" dirty="0">
                <a:solidFill>
                  <a:srgbClr val="0070C0"/>
                </a:solidFill>
                <a:ea typeface="標楷體" panose="03000509000000000000" pitchFamily="65" charset="-120"/>
              </a:rPr>
              <a:t>/1</a:t>
            </a:r>
            <a:r>
              <a:rPr lang="zh-TW" altLang="en-US" dirty="0">
                <a:solidFill>
                  <a:srgbClr val="0070C0"/>
                </a:solidFill>
                <a:ea typeface="標楷體" panose="03000509000000000000" pitchFamily="65" charset="-120"/>
              </a:rPr>
              <a:t>千起降</a:t>
            </a:r>
            <a:r>
              <a:rPr lang="zh-TW" altLang="en-US" dirty="0" smtClean="0">
                <a:solidFill>
                  <a:srgbClr val="0070C0"/>
                </a:solidFill>
                <a:ea typeface="標楷體" panose="03000509000000000000" pitchFamily="65" charset="-120"/>
              </a:rPr>
              <a:t>架次</a:t>
            </a:r>
            <a:r>
              <a:rPr lang="zh-TW" altLang="en-US" dirty="0">
                <a:solidFill>
                  <a:srgbClr val="0070C0"/>
                </a:solidFill>
                <a:ea typeface="標楷體" panose="03000509000000000000" pitchFamily="65" charset="-120"/>
              </a:rPr>
              <a:t>。</a:t>
            </a:r>
            <a:endParaRPr lang="en-US" altLang="zh-TW" dirty="0">
              <a:solidFill>
                <a:srgbClr val="0070C0"/>
              </a:solidFill>
              <a:ea typeface="標楷體" panose="03000509000000000000" pitchFamily="65" charset="-120"/>
            </a:endParaRPr>
          </a:p>
          <a:p>
            <a:pPr lvl="1">
              <a:defRPr/>
            </a:pPr>
            <a:r>
              <a:rPr lang="zh-TW" altLang="en-US" b="1" dirty="0" smtClean="0">
                <a:ea typeface="標楷體" panose="03000509000000000000" pitchFamily="65" charset="-120"/>
              </a:rPr>
              <a:t>野生動物闖入空側管制區事件發生率</a:t>
            </a:r>
            <a:endParaRPr lang="en-US" altLang="zh-TW" b="1" dirty="0" smtClean="0">
              <a:ea typeface="標楷體" panose="03000509000000000000" pitchFamily="65" charset="-120"/>
            </a:endParaRPr>
          </a:p>
          <a:p>
            <a:pPr lvl="1">
              <a:defRPr/>
            </a:pPr>
            <a:r>
              <a:rPr lang="zh-TW" altLang="en-US" dirty="0" smtClean="0">
                <a:ea typeface="標楷體" panose="03000509000000000000" pitchFamily="65" charset="-120"/>
              </a:rPr>
              <a:t>目標：</a:t>
            </a:r>
            <a:r>
              <a:rPr lang="en-US" altLang="zh-TW" dirty="0" smtClean="0">
                <a:ea typeface="標楷體" panose="03000509000000000000" pitchFamily="65" charset="-120"/>
              </a:rPr>
              <a:t>0.19</a:t>
            </a:r>
            <a:r>
              <a:rPr lang="zh-TW" altLang="en-US" dirty="0" smtClean="0">
                <a:ea typeface="標楷體" panose="03000509000000000000" pitchFamily="65" charset="-120"/>
              </a:rPr>
              <a:t>次</a:t>
            </a:r>
            <a:r>
              <a:rPr lang="en-US" altLang="zh-TW" dirty="0">
                <a:ea typeface="標楷體" panose="03000509000000000000" pitchFamily="65" charset="-120"/>
              </a:rPr>
              <a:t>/</a:t>
            </a:r>
            <a:r>
              <a:rPr lang="en-US" altLang="zh-TW" dirty="0" smtClean="0">
                <a:ea typeface="標楷體" panose="03000509000000000000" pitchFamily="65" charset="-120"/>
              </a:rPr>
              <a:t>1</a:t>
            </a:r>
            <a:r>
              <a:rPr lang="zh-TW" altLang="en-US" dirty="0">
                <a:ea typeface="標楷體" panose="03000509000000000000" pitchFamily="65" charset="-120"/>
              </a:rPr>
              <a:t>千</a:t>
            </a:r>
            <a:r>
              <a:rPr lang="zh-TW" altLang="en-US" dirty="0" smtClean="0">
                <a:ea typeface="標楷體" panose="03000509000000000000" pitchFamily="65" charset="-120"/>
              </a:rPr>
              <a:t>起</a:t>
            </a:r>
            <a:r>
              <a:rPr lang="zh-TW" altLang="en-US" dirty="0">
                <a:ea typeface="標楷體" panose="03000509000000000000" pitchFamily="65" charset="-120"/>
              </a:rPr>
              <a:t>降架次以下</a:t>
            </a:r>
            <a:endParaRPr lang="en-US" altLang="zh-TW" dirty="0" smtClean="0">
              <a:ea typeface="標楷體" panose="03000509000000000000" pitchFamily="65" charset="-120"/>
            </a:endParaRPr>
          </a:p>
          <a:p>
            <a:pPr lvl="2">
              <a:defRPr/>
            </a:pPr>
            <a:r>
              <a:rPr lang="zh-TW" altLang="en-US" dirty="0">
                <a:solidFill>
                  <a:srgbClr val="C00000"/>
                </a:solidFill>
                <a:ea typeface="標楷體" panose="03000509000000000000" pitchFamily="65" charset="-120"/>
              </a:rPr>
              <a:t>警示值</a:t>
            </a:r>
            <a:r>
              <a:rPr lang="zh-TW" altLang="en-US" dirty="0" smtClean="0">
                <a:solidFill>
                  <a:srgbClr val="C00000"/>
                </a:solidFill>
                <a:ea typeface="標楷體" panose="03000509000000000000" pitchFamily="65" charset="-120"/>
              </a:rPr>
              <a:t>：</a:t>
            </a:r>
            <a:r>
              <a:rPr lang="en-US" altLang="zh-TW" dirty="0" smtClean="0">
                <a:solidFill>
                  <a:srgbClr val="C00000"/>
                </a:solidFill>
                <a:ea typeface="標楷體" panose="03000509000000000000" pitchFamily="65" charset="-120"/>
              </a:rPr>
              <a:t>0.51</a:t>
            </a:r>
            <a:r>
              <a:rPr lang="zh-TW" altLang="en-US" dirty="0" smtClean="0">
                <a:solidFill>
                  <a:srgbClr val="C00000"/>
                </a:solidFill>
                <a:ea typeface="標楷體" panose="03000509000000000000" pitchFamily="65" charset="-120"/>
              </a:rPr>
              <a:t>次</a:t>
            </a:r>
            <a:r>
              <a:rPr lang="en-US" altLang="zh-TW" dirty="0">
                <a:solidFill>
                  <a:srgbClr val="C00000"/>
                </a:solidFill>
                <a:ea typeface="標楷體" panose="03000509000000000000" pitchFamily="65" charset="-120"/>
              </a:rPr>
              <a:t>/ </a:t>
            </a:r>
            <a:r>
              <a:rPr lang="en-US" altLang="zh-TW" dirty="0" smtClean="0">
                <a:solidFill>
                  <a:srgbClr val="C00000"/>
                </a:solidFill>
                <a:ea typeface="標楷體" panose="03000509000000000000" pitchFamily="65" charset="-120"/>
              </a:rPr>
              <a:t>1</a:t>
            </a:r>
            <a:r>
              <a:rPr lang="zh-TW" altLang="en-US" dirty="0" smtClean="0">
                <a:solidFill>
                  <a:srgbClr val="C00000"/>
                </a:solidFill>
                <a:ea typeface="標楷體" panose="03000509000000000000" pitchFamily="65" charset="-120"/>
              </a:rPr>
              <a:t>千起</a:t>
            </a:r>
            <a:r>
              <a:rPr lang="zh-TW" altLang="en-US" dirty="0">
                <a:solidFill>
                  <a:srgbClr val="C00000"/>
                </a:solidFill>
                <a:ea typeface="標楷體" panose="03000509000000000000" pitchFamily="65" charset="-120"/>
              </a:rPr>
              <a:t>降架次</a:t>
            </a:r>
            <a:r>
              <a:rPr lang="zh-TW" altLang="en-US" dirty="0" smtClean="0">
                <a:solidFill>
                  <a:srgbClr val="C00000"/>
                </a:solidFill>
                <a:ea typeface="標楷體" panose="03000509000000000000" pitchFamily="65" charset="-120"/>
              </a:rPr>
              <a:t>以下</a:t>
            </a:r>
            <a:endParaRPr lang="en-US" altLang="zh-TW" dirty="0" smtClean="0">
              <a:solidFill>
                <a:srgbClr val="C00000"/>
              </a:solidFill>
              <a:ea typeface="標楷體" panose="03000509000000000000" pitchFamily="65" charset="-120"/>
            </a:endParaRPr>
          </a:p>
          <a:p>
            <a:pPr lvl="2">
              <a:buClr>
                <a:srgbClr val="669999"/>
              </a:buClr>
              <a:defRPr/>
            </a:pPr>
            <a:r>
              <a:rPr lang="zh-TW" altLang="en-US" dirty="0">
                <a:solidFill>
                  <a:srgbClr val="0070C0"/>
                </a:solidFill>
                <a:ea typeface="標楷體" panose="03000509000000000000" pitchFamily="65" charset="-120"/>
              </a:rPr>
              <a:t>現狀：統計</a:t>
            </a:r>
            <a:r>
              <a:rPr lang="en-US" altLang="zh-TW" dirty="0">
                <a:solidFill>
                  <a:srgbClr val="0070C0"/>
                </a:solidFill>
                <a:ea typeface="標楷體" panose="03000509000000000000" pitchFamily="65" charset="-120"/>
              </a:rPr>
              <a:t>109</a:t>
            </a:r>
            <a:r>
              <a:rPr lang="zh-TW" altLang="en-US" dirty="0">
                <a:solidFill>
                  <a:srgbClr val="0070C0"/>
                </a:solidFill>
                <a:ea typeface="標楷體" panose="03000509000000000000" pitchFamily="65" charset="-120"/>
              </a:rPr>
              <a:t>年</a:t>
            </a:r>
            <a:r>
              <a:rPr lang="en-US" altLang="zh-TW" dirty="0">
                <a:solidFill>
                  <a:srgbClr val="0070C0"/>
                </a:solidFill>
                <a:ea typeface="標楷體" panose="03000509000000000000" pitchFamily="65" charset="-120"/>
              </a:rPr>
              <a:t>1</a:t>
            </a:r>
            <a:r>
              <a:rPr lang="zh-TW" altLang="en-US" dirty="0">
                <a:solidFill>
                  <a:srgbClr val="0070C0"/>
                </a:solidFill>
                <a:ea typeface="標楷體" panose="03000509000000000000" pitchFamily="65" charset="-120"/>
              </a:rPr>
              <a:t>月</a:t>
            </a:r>
            <a:r>
              <a:rPr lang="en-US" altLang="zh-TW" dirty="0">
                <a:solidFill>
                  <a:srgbClr val="0070C0"/>
                </a:solidFill>
                <a:ea typeface="標楷體" panose="03000509000000000000" pitchFamily="65" charset="-120"/>
              </a:rPr>
              <a:t>1</a:t>
            </a:r>
            <a:r>
              <a:rPr lang="zh-TW" altLang="en-US" dirty="0">
                <a:solidFill>
                  <a:srgbClr val="0070C0"/>
                </a:solidFill>
                <a:ea typeface="標楷體" panose="03000509000000000000" pitchFamily="65" charset="-120"/>
              </a:rPr>
              <a:t>日至</a:t>
            </a:r>
            <a:r>
              <a:rPr lang="en-US" altLang="zh-TW" dirty="0">
                <a:solidFill>
                  <a:srgbClr val="0070C0"/>
                </a:solidFill>
                <a:ea typeface="標楷體" panose="03000509000000000000" pitchFamily="65" charset="-120"/>
              </a:rPr>
              <a:t>109</a:t>
            </a:r>
            <a:r>
              <a:rPr lang="zh-TW" altLang="en-US" dirty="0">
                <a:solidFill>
                  <a:srgbClr val="0070C0"/>
                </a:solidFill>
                <a:ea typeface="標楷體" panose="03000509000000000000" pitchFamily="65" charset="-120"/>
              </a:rPr>
              <a:t>年</a:t>
            </a:r>
            <a:r>
              <a:rPr lang="en-US" altLang="zh-TW" dirty="0">
                <a:solidFill>
                  <a:srgbClr val="0070C0"/>
                </a:solidFill>
                <a:ea typeface="標楷體" panose="03000509000000000000" pitchFamily="65" charset="-120"/>
              </a:rPr>
              <a:t>3</a:t>
            </a:r>
            <a:r>
              <a:rPr lang="zh-TW" altLang="en-US" dirty="0">
                <a:solidFill>
                  <a:srgbClr val="0070C0"/>
                </a:solidFill>
                <a:ea typeface="標楷體" panose="03000509000000000000" pitchFamily="65" charset="-120"/>
              </a:rPr>
              <a:t>月</a:t>
            </a:r>
            <a:r>
              <a:rPr lang="en-US" altLang="zh-TW" dirty="0">
                <a:solidFill>
                  <a:srgbClr val="0070C0"/>
                </a:solidFill>
                <a:ea typeface="標楷體" panose="03000509000000000000" pitchFamily="65" charset="-120"/>
              </a:rPr>
              <a:t>28</a:t>
            </a:r>
            <a:r>
              <a:rPr lang="zh-TW" altLang="en-US" dirty="0">
                <a:solidFill>
                  <a:srgbClr val="0070C0"/>
                </a:solidFill>
                <a:ea typeface="標楷體" panose="03000509000000000000" pitchFamily="65" charset="-120"/>
              </a:rPr>
              <a:t>日止起降架次</a:t>
            </a:r>
            <a:r>
              <a:rPr lang="zh-TW" altLang="en-US" dirty="0" smtClean="0">
                <a:solidFill>
                  <a:srgbClr val="0070C0"/>
                </a:solidFill>
                <a:ea typeface="標楷體" panose="03000509000000000000" pitchFamily="65" charset="-120"/>
              </a:rPr>
              <a:t>共計</a:t>
            </a:r>
            <a:r>
              <a:rPr lang="en-US" altLang="zh-TW" dirty="0" smtClean="0">
                <a:solidFill>
                  <a:srgbClr val="0070C0"/>
                </a:solidFill>
                <a:ea typeface="標楷體" panose="03000509000000000000" pitchFamily="65" charset="-120"/>
              </a:rPr>
              <a:t>5,358</a:t>
            </a:r>
            <a:r>
              <a:rPr lang="zh-TW" altLang="en-US" dirty="0" smtClean="0">
                <a:solidFill>
                  <a:srgbClr val="0070C0"/>
                </a:solidFill>
                <a:ea typeface="標楷體" panose="03000509000000000000" pitchFamily="65" charset="-120"/>
              </a:rPr>
              <a:t>架次</a:t>
            </a:r>
            <a:r>
              <a:rPr lang="zh-TW" altLang="en-US" dirty="0">
                <a:solidFill>
                  <a:srgbClr val="0070C0"/>
                </a:solidFill>
                <a:ea typeface="標楷體" panose="03000509000000000000" pitchFamily="65" charset="-120"/>
              </a:rPr>
              <a:t>，野生動物闖入空側管制區事件</a:t>
            </a:r>
            <a:r>
              <a:rPr lang="zh-TW" altLang="en-US" dirty="0" smtClean="0">
                <a:solidFill>
                  <a:srgbClr val="0070C0"/>
                </a:solidFill>
                <a:ea typeface="標楷體" panose="03000509000000000000" pitchFamily="65" charset="-120"/>
              </a:rPr>
              <a:t>共計</a:t>
            </a:r>
            <a:r>
              <a:rPr lang="en-US" altLang="zh-TW" dirty="0" smtClean="0">
                <a:solidFill>
                  <a:srgbClr val="0070C0"/>
                </a:solidFill>
                <a:ea typeface="標楷體" panose="03000509000000000000" pitchFamily="65" charset="-120"/>
              </a:rPr>
              <a:t>1</a:t>
            </a:r>
            <a:r>
              <a:rPr lang="zh-TW" altLang="en-US" dirty="0">
                <a:solidFill>
                  <a:srgbClr val="0070C0"/>
                </a:solidFill>
                <a:ea typeface="標楷體" panose="03000509000000000000" pitchFamily="65" charset="-120"/>
              </a:rPr>
              <a:t>起，至本季目前統計平均值</a:t>
            </a:r>
            <a:r>
              <a:rPr lang="zh-TW" altLang="en-US" dirty="0" smtClean="0">
                <a:solidFill>
                  <a:srgbClr val="0070C0"/>
                </a:solidFill>
                <a:ea typeface="標楷體" panose="03000509000000000000" pitchFamily="65" charset="-120"/>
              </a:rPr>
              <a:t>為</a:t>
            </a:r>
            <a:r>
              <a:rPr lang="en-US" altLang="zh-TW" b="1" dirty="0" smtClean="0">
                <a:solidFill>
                  <a:srgbClr val="FF0000"/>
                </a:solidFill>
                <a:ea typeface="標楷體" panose="03000509000000000000" pitchFamily="65" charset="-120"/>
              </a:rPr>
              <a:t>0.186</a:t>
            </a:r>
            <a:r>
              <a:rPr lang="zh-TW" altLang="en-US" b="1" dirty="0" smtClean="0">
                <a:solidFill>
                  <a:srgbClr val="FF0000"/>
                </a:solidFill>
                <a:ea typeface="標楷體" panose="03000509000000000000" pitchFamily="65" charset="-120"/>
              </a:rPr>
              <a:t>次</a:t>
            </a:r>
            <a:r>
              <a:rPr lang="en-US" altLang="zh-TW" b="1" dirty="0">
                <a:solidFill>
                  <a:srgbClr val="FF0000"/>
                </a:solidFill>
                <a:ea typeface="標楷體" panose="03000509000000000000" pitchFamily="65" charset="-120"/>
              </a:rPr>
              <a:t>/1</a:t>
            </a:r>
            <a:r>
              <a:rPr lang="zh-TW" altLang="en-US" b="1" dirty="0">
                <a:solidFill>
                  <a:srgbClr val="FF0000"/>
                </a:solidFill>
                <a:ea typeface="標楷體" panose="03000509000000000000" pitchFamily="65" charset="-120"/>
              </a:rPr>
              <a:t>千起降</a:t>
            </a:r>
            <a:r>
              <a:rPr lang="zh-TW" altLang="en-US" b="1" dirty="0" smtClean="0">
                <a:solidFill>
                  <a:srgbClr val="FF0000"/>
                </a:solidFill>
                <a:ea typeface="標楷體" panose="03000509000000000000" pitchFamily="65" charset="-120"/>
              </a:rPr>
              <a:t>架次</a:t>
            </a:r>
            <a:r>
              <a:rPr lang="zh-TW" altLang="en-US" dirty="0" smtClean="0">
                <a:solidFill>
                  <a:srgbClr val="0070C0"/>
                </a:solidFill>
                <a:ea typeface="標楷體" panose="03000509000000000000" pitchFamily="65" charset="-120"/>
              </a:rPr>
              <a:t>。</a:t>
            </a:r>
            <a:endParaRPr lang="en-US" altLang="zh-TW" dirty="0">
              <a:solidFill>
                <a:srgbClr val="0070C0"/>
              </a:solidFill>
              <a:ea typeface="標楷體" panose="03000509000000000000" pitchFamily="65" charset="-120"/>
            </a:endParaRPr>
          </a:p>
          <a:p>
            <a:pPr lvl="2">
              <a:defRPr/>
            </a:pPr>
            <a:endParaRPr lang="en-US" altLang="zh-TW" dirty="0" smtClean="0">
              <a:solidFill>
                <a:srgbClr val="0070C0"/>
              </a:solidFill>
              <a:ea typeface="標楷體" panose="03000509000000000000" pitchFamily="65" charset="-120"/>
            </a:endParaRPr>
          </a:p>
          <a:p>
            <a:pPr lvl="2">
              <a:defRPr/>
            </a:pPr>
            <a:endParaRPr lang="en-US" altLang="zh-TW" dirty="0">
              <a:solidFill>
                <a:srgbClr val="0070C0"/>
              </a:solidFill>
              <a:ea typeface="標楷體" panose="03000509000000000000" pitchFamily="65" charset="-120"/>
            </a:endParaRPr>
          </a:p>
          <a:p>
            <a:pPr lvl="2">
              <a:defRPr/>
            </a:pPr>
            <a:endParaRPr lang="zh-TW" altLang="en-US" dirty="0">
              <a:solidFill>
                <a:srgbClr val="0070C0"/>
              </a:solidFill>
              <a:ea typeface="標楷體" panose="03000509000000000000" pitchFamily="65" charset="-120"/>
            </a:endParaRPr>
          </a:p>
          <a:p>
            <a:pPr lvl="2">
              <a:defRPr/>
            </a:pPr>
            <a:endParaRPr lang="zh-TW" altLang="en-US" b="1" dirty="0">
              <a:ea typeface="標楷體" panose="03000509000000000000" pitchFamily="65" charset="-120"/>
            </a:endParaRPr>
          </a:p>
          <a:p>
            <a:pPr>
              <a:defRPr/>
            </a:pPr>
            <a:endParaRPr lang="en-US" altLang="zh-TW" b="1" dirty="0" smtClean="0">
              <a:ea typeface="標楷體" panose="03000509000000000000" pitchFamily="65" charset="-120"/>
            </a:endParaRPr>
          </a:p>
          <a:p>
            <a:pPr>
              <a:defRPr/>
            </a:pPr>
            <a:endParaRPr lang="en-US" altLang="zh-TW" b="1" dirty="0" smtClean="0">
              <a:ea typeface="標楷體" panose="03000509000000000000" pitchFamily="65" charset="-120"/>
            </a:endParaRPr>
          </a:p>
          <a:p>
            <a:pPr>
              <a:defRPr/>
            </a:pPr>
            <a:endParaRPr lang="zh-TW" altLang="en-US" b="1" dirty="0">
              <a:ea typeface="標楷體" panose="03000509000000000000" pitchFamily="65" charset="-120"/>
            </a:endParaRPr>
          </a:p>
        </p:txBody>
      </p:sp>
      <p:sp>
        <p:nvSpPr>
          <p:cNvPr id="11" name="矩形 10"/>
          <p:cNvSpPr/>
          <p:nvPr/>
        </p:nvSpPr>
        <p:spPr>
          <a:xfrm>
            <a:off x="-235131" y="1064567"/>
            <a:ext cx="9379131" cy="677108"/>
          </a:xfrm>
          <a:prstGeom prst="rect">
            <a:avLst/>
          </a:prstGeom>
        </p:spPr>
        <p:txBody>
          <a:bodyPr wrap="square">
            <a:spAutoFit/>
          </a:bodyPr>
          <a:lstStyle/>
          <a:p>
            <a:pPr marL="400050" lvl="1" indent="0">
              <a:buFont typeface="Wingdings" pitchFamily="2" charset="2"/>
              <a:buNone/>
              <a:defRPr/>
            </a:pP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109</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年度</a:t>
            </a:r>
            <a:r>
              <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rPr>
              <a:t>安全績效指標及</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目標</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a:t>
            </a:r>
            <a:r>
              <a:rPr lang="zh-TW" altLang="en-US"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訂定 </a:t>
            </a:r>
            <a:r>
              <a:rPr lang="en-US" altLang="zh-TW" sz="3800" b="1" dirty="0" smtClean="0">
                <a:solidFill>
                  <a:srgbClr val="FF0000"/>
                </a:solidFill>
                <a:effectLst>
                  <a:outerShdw blurRad="38100" dist="38100" dir="2700000" algn="tl">
                    <a:srgbClr val="C0C0C0"/>
                  </a:outerShdw>
                </a:effectLst>
                <a:latin typeface="標楷體" pitchFamily="65" charset="-120"/>
                <a:ea typeface="標楷體" pitchFamily="65" charset="-120"/>
                <a:cs typeface="+mj-cs"/>
              </a:rPr>
              <a:t>(2/4)</a:t>
            </a:r>
            <a:endParaRPr lang="zh-TW" altLang="en-US" sz="3800" b="1" dirty="0">
              <a:solidFill>
                <a:srgbClr val="FF0000"/>
              </a:solidFill>
              <a:effectLst>
                <a:outerShdw blurRad="38100" dist="38100" dir="2700000" algn="tl">
                  <a:srgbClr val="C0C0C0"/>
                </a:outerShdw>
              </a:effectLst>
              <a:latin typeface="標楷體" pitchFamily="65" charset="-120"/>
              <a:ea typeface="標楷體" pitchFamily="65" charset="-120"/>
              <a:cs typeface="+mj-cs"/>
            </a:endParaRPr>
          </a:p>
        </p:txBody>
      </p:sp>
    </p:spTree>
    <p:extLst>
      <p:ext uri="{BB962C8B-B14F-4D97-AF65-F5344CB8AC3E}">
        <p14:creationId xmlns:p14="http://schemas.microsoft.com/office/powerpoint/2010/main" val="1045678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2213</TotalTime>
  <Words>1078</Words>
  <Application>Microsoft Office PowerPoint</Application>
  <PresentationFormat>如螢幕大小 (4:3)</PresentationFormat>
  <Paragraphs>95</Paragraphs>
  <Slides>22</Slides>
  <Notes>0</Notes>
  <HiddenSlides>0</HiddenSlides>
  <MMClips>0</MMClips>
  <ScaleCrop>false</ScaleCrop>
  <HeadingPairs>
    <vt:vector size="4" baseType="variant">
      <vt:variant>
        <vt:lpstr>佈景主題</vt:lpstr>
      </vt:variant>
      <vt:variant>
        <vt:i4>1</vt:i4>
      </vt:variant>
      <vt:variant>
        <vt:lpstr>投影片標題</vt:lpstr>
      </vt:variant>
      <vt:variant>
        <vt:i4>22</vt:i4>
      </vt:variant>
    </vt:vector>
  </HeadingPairs>
  <TitlesOfParts>
    <vt:vector size="23"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imac1 jamie</dc:creator>
  <cp:lastModifiedBy>asus</cp:lastModifiedBy>
  <cp:revision>124</cp:revision>
  <dcterms:created xsi:type="dcterms:W3CDTF">2018-01-02T06:09:22Z</dcterms:created>
  <dcterms:modified xsi:type="dcterms:W3CDTF">2020-03-30T00:03:53Z</dcterms:modified>
</cp:coreProperties>
</file>