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5"/>
  </p:notesMasterIdLst>
  <p:handoutMasterIdLst>
    <p:handoutMasterId r:id="rId26"/>
  </p:handoutMasterIdLst>
  <p:sldIdLst>
    <p:sldId id="530" r:id="rId2"/>
    <p:sldId id="535" r:id="rId3"/>
    <p:sldId id="536" r:id="rId4"/>
    <p:sldId id="555" r:id="rId5"/>
    <p:sldId id="556" r:id="rId6"/>
    <p:sldId id="557" r:id="rId7"/>
    <p:sldId id="537" r:id="rId8"/>
    <p:sldId id="567" r:id="rId9"/>
    <p:sldId id="568" r:id="rId10"/>
    <p:sldId id="569" r:id="rId11"/>
    <p:sldId id="564" r:id="rId12"/>
    <p:sldId id="565" r:id="rId13"/>
    <p:sldId id="558" r:id="rId14"/>
    <p:sldId id="559" r:id="rId15"/>
    <p:sldId id="560" r:id="rId16"/>
    <p:sldId id="561" r:id="rId17"/>
    <p:sldId id="566" r:id="rId18"/>
    <p:sldId id="571" r:id="rId19"/>
    <p:sldId id="551" r:id="rId20"/>
    <p:sldId id="563" r:id="rId21"/>
    <p:sldId id="553" r:id="rId22"/>
    <p:sldId id="570" r:id="rId23"/>
    <p:sldId id="562" r:id="rId24"/>
  </p:sldIdLst>
  <p:sldSz cx="9144000" cy="6858000" type="screen4x3"/>
  <p:notesSz cx="6735763" cy="9866313"/>
  <p:defaultTextStyle>
    <a:defPPr>
      <a:defRPr lang="zh-TW"/>
    </a:defPPr>
    <a:lvl1pPr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6666FF"/>
    <a:srgbClr val="FFFF00"/>
    <a:srgbClr val="FF0000"/>
    <a:srgbClr val="3366CC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525" autoAdjust="0"/>
  </p:normalViewPr>
  <p:slideViewPr>
    <p:cSldViewPr>
      <p:cViewPr varScale="1">
        <p:scale>
          <a:sx n="66" d="100"/>
          <a:sy n="66" d="100"/>
        </p:scale>
        <p:origin x="-121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322" y="-67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E4C89D-D180-4360-AAEA-9548EE0321D6}" type="datetimeFigureOut">
              <a:rPr lang="zh-TW" altLang="en-US"/>
              <a:pPr>
                <a:defRPr/>
              </a:pPr>
              <a:t>2020/5/28</a:t>
            </a:fld>
            <a:endParaRPr lang="en-US" altLang="zh-TW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fld id="{D60DA0C3-91E6-4161-B4D8-9E6C038009B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466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ea typeface="新細明體" panose="02020500000000000000" pitchFamily="18" charset="-120"/>
              </a:defRPr>
            </a:lvl1pPr>
          </a:lstStyle>
          <a:p>
            <a:fld id="{A36BCDCD-19C9-48A1-B2DD-EFCFD12E90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801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" name="Picture 8" descr="總台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358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kumimoji="0" sz="4400"/>
            </a:lvl1pPr>
          </a:lstStyle>
          <a:p>
            <a:r>
              <a:rPr lang="zh-TW" altLang="en-US"/>
              <a:t>插入投影片標題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318000"/>
            <a:ext cx="7010400" cy="1600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kumimoji="0" sz="4000"/>
            </a:lvl1pPr>
          </a:lstStyle>
          <a:p>
            <a:r>
              <a:rPr lang="zh-TW" altLang="en-US"/>
              <a:t>依 </a:t>
            </a:r>
            <a:r>
              <a:rPr lang="en-US" altLang="zh-TW"/>
              <a:t>Book Chapter Topic</a:t>
            </a:r>
            <a:r>
              <a:rPr lang="zh-TW" altLang="en-US"/>
              <a:t>順序插入副標題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905000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8C3-6795-4072-8605-9A5127A2CF73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kumimoji="0" sz="12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125" y="6381750"/>
            <a:ext cx="2555875" cy="312738"/>
          </a:xfrm>
        </p:spPr>
        <p:txBody>
          <a:bodyPr/>
          <a:lstStyle>
            <a:lvl1pPr>
              <a:defRPr/>
            </a:lvl1pPr>
          </a:lstStyle>
          <a:p>
            <a:fld id="{006B2C85-1447-4578-BFF5-8E3B2E6380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66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2139-A35C-466F-BFD0-B35EE974BE8B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221A8-65FB-42A3-90C9-20476D5B342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277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67488" y="304800"/>
            <a:ext cx="2008187" cy="5921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750" y="304800"/>
            <a:ext cx="5875338" cy="5921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C64A1-BB25-41A5-88F4-30707E2BB780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AF12A-172D-4509-917F-8A56D9010C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64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3924300" cy="5029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6450" y="1196975"/>
            <a:ext cx="3924300" cy="5029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4208-D3AF-4F14-896E-90CBDD63A08B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BF626-77BA-4E98-8D4A-3DB67C7A0A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28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196975"/>
            <a:ext cx="8001000" cy="5029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B723-4ADA-4E96-B30D-5855FA83D9B5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93DF4-24F2-4082-972C-834ADD7F4B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308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25AA-6B2E-478D-ACF0-C0399BAD8010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E7F81-5FAC-4479-89A5-68B3E94424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85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9C1B-A584-469E-8625-CC6439EA5392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F2301-F3ED-472B-96D2-A3BA949BA04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6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0CB8-60FD-4A24-ACEF-4A442150307E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CC81-FBFD-41F0-9520-FE27E4F5E9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0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6450" y="1196975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E7BE-9A3B-4430-8D02-9E339A92757C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1C725-F576-428E-B957-C5D8DDD684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373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473C8-9635-41C1-9050-A4FC0A428E6B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49C05-42F0-4FF0-ADCC-65562032F8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18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D9A0-B16A-4FB7-801B-1CB41DF38A57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4627E-7E15-49C4-B9B1-59645ED620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93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646B-51B3-4F66-B396-407D6080506A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0393-9AFD-4887-938B-A5F4336758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50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AC93A-E71B-4A4F-A090-1989C1AF21DA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D8F95-C5AB-46DB-8106-9A8F0287DE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945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E19D-EFC0-4A01-931B-47A695996624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184E4-81CB-4334-AA1B-D0A371C6D2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0064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332538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0" name="Picture 11" descr="總台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79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>
                <a:latin typeface="Verdan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91995ED-D30B-4967-A55E-A605FE1F7A9B}" type="datetime1">
              <a:rPr lang="zh-TW" altLang="en-US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fld id="{434E4824-E82B-4258-8C3A-434D18C8F51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3347864" y="6394450"/>
            <a:ext cx="3024361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kumimoji="1" sz="3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zh-TW" sz="1200" i="1" dirty="0" smtClean="0">
                <a:latin typeface="Verdana" pitchFamily="34" charset="0"/>
                <a:ea typeface="新細明體" pitchFamily="18" charset="-120"/>
              </a:rPr>
              <a:t>106</a:t>
            </a:r>
            <a:r>
              <a:rPr lang="zh-TW" altLang="en-US" sz="1200" i="1" dirty="0" smtClean="0">
                <a:latin typeface="Verdana" pitchFamily="34" charset="0"/>
                <a:ea typeface="新細明體" pitchFamily="18" charset="-120"/>
              </a:rPr>
              <a:t>年第</a:t>
            </a:r>
            <a:r>
              <a:rPr lang="en-US" altLang="zh-TW" sz="1200" i="1" dirty="0" smtClean="0">
                <a:latin typeface="Verdana" pitchFamily="34" charset="0"/>
                <a:ea typeface="新細明體" pitchFamily="18" charset="-120"/>
              </a:rPr>
              <a:t>1</a:t>
            </a:r>
            <a:r>
              <a:rPr lang="zh-TW" altLang="en-US" sz="1200" i="1" dirty="0" smtClean="0">
                <a:latin typeface="Verdana" pitchFamily="34" charset="0"/>
                <a:ea typeface="新細明體" pitchFamily="18" charset="-120"/>
              </a:rPr>
              <a:t>次督導管理暨學術小組聯合會議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36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標楷體" pitchFamily="65" charset="-12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800">
          <a:solidFill>
            <a:schemeClr val="tx1"/>
          </a:solidFill>
          <a:latin typeface="+mn-lt"/>
          <a:ea typeface="標楷體" pitchFamily="65" charset="-12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標楷體" pitchFamily="65" charset="-12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6408712" cy="1152128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</a:rPr>
              <a:t>空側作業</a:t>
            </a:r>
            <a:r>
              <a:rPr lang="en-US" altLang="zh-TW" sz="3200" dirty="0" smtClean="0">
                <a:latin typeface="標楷體" pitchFamily="65" charset="-120"/>
              </a:rPr>
              <a:t>_</a:t>
            </a:r>
            <a:r>
              <a:rPr lang="zh-TW" altLang="en-US" sz="3200" dirty="0" smtClean="0">
                <a:latin typeface="標楷體" pitchFamily="65" charset="-120"/>
              </a:rPr>
              <a:t>無線電使用程序與方式</a:t>
            </a:r>
            <a:endParaRPr lang="zh-TW" altLang="en-US" sz="3200" dirty="0">
              <a:latin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6864" cy="16002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</a:rPr>
              <a:t>主講人：金門機場管制臺 </a:t>
            </a:r>
            <a:endParaRPr lang="en-US" altLang="zh-TW" dirty="0" smtClean="0">
              <a:latin typeface="標楷體" pitchFamily="65" charset="-120"/>
            </a:endParaRPr>
          </a:p>
          <a:p>
            <a:pPr algn="l"/>
            <a:r>
              <a:rPr lang="zh-TW" altLang="en-US" dirty="0" smtClean="0">
                <a:latin typeface="標楷體" pitchFamily="65" charset="-120"/>
              </a:rPr>
              <a:t>日  期：</a:t>
            </a:r>
            <a:r>
              <a:rPr lang="en-US" altLang="zh-TW" dirty="0" smtClean="0">
                <a:latin typeface="標楷體" pitchFamily="65" charset="-120"/>
              </a:rPr>
              <a:t>109</a:t>
            </a:r>
            <a:r>
              <a:rPr lang="zh-TW" altLang="en-US" dirty="0" smtClean="0">
                <a:latin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</a:rPr>
              <a:t>29</a:t>
            </a:r>
            <a:r>
              <a:rPr lang="zh-TW" altLang="en-US" dirty="0" smtClean="0">
                <a:latin typeface="標楷體" pitchFamily="65" charset="-120"/>
              </a:rPr>
              <a:t>日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9C1B-A584-469E-8625-CC6439EA5392}" type="datetime1">
              <a:rPr lang="zh-TW" altLang="en-US" smtClean="0"/>
              <a:pPr/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7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無線電發話技巧</a:t>
            </a:r>
            <a:r>
              <a:rPr lang="en-US" altLang="zh-TW" dirty="0">
                <a:ea typeface="標楷體" pitchFamily="65" charset="-120"/>
              </a:rPr>
              <a:t>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400" dirty="0"/>
              <a:t>五、發話音量固定。</a:t>
            </a:r>
          </a:p>
          <a:p>
            <a:pPr eaLnBrk="1" hangingPunct="1">
              <a:buFontTx/>
              <a:buNone/>
            </a:pPr>
            <a:r>
              <a:rPr lang="zh-TW" altLang="en-US" sz="2400" dirty="0"/>
              <a:t>六、如發話內容中含有</a:t>
            </a:r>
            <a:r>
              <a:rPr lang="zh-TW" altLang="en-US" sz="2400" b="1" dirty="0">
                <a:solidFill>
                  <a:srgbClr val="FF0000"/>
                </a:solidFill>
              </a:rPr>
              <a:t>數字</a:t>
            </a:r>
            <a:r>
              <a:rPr lang="zh-TW" altLang="en-US" sz="2400" dirty="0"/>
              <a:t>時，於數字</a:t>
            </a:r>
            <a:r>
              <a:rPr lang="zh-TW" altLang="en-US" sz="2400" dirty="0" smtClean="0"/>
              <a:t>前後發話</a:t>
            </a:r>
            <a:r>
              <a:rPr lang="zh-TW" altLang="en-US" sz="2400" dirty="0"/>
              <a:t>稍停頓</a:t>
            </a:r>
            <a:r>
              <a:rPr lang="zh-TW" altLang="en-US" sz="2400" dirty="0" smtClean="0"/>
              <a:t>有  </a:t>
            </a:r>
            <a:endParaRPr lang="en-US" altLang="zh-TW" sz="2400" dirty="0" smtClean="0"/>
          </a:p>
          <a:p>
            <a:pPr eaLnBrk="1" hangingPunct="1">
              <a:buFontTx/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</a:t>
            </a:r>
            <a:r>
              <a:rPr lang="zh-TW" altLang="en-US" sz="2400" dirty="0" smtClean="0"/>
              <a:t>助</a:t>
            </a:r>
            <a:r>
              <a:rPr lang="zh-TW" altLang="en-US" sz="2400" dirty="0"/>
              <a:t>瞭解。</a:t>
            </a:r>
          </a:p>
          <a:p>
            <a:pPr eaLnBrk="1" hangingPunct="1">
              <a:buFontTx/>
              <a:buNone/>
            </a:pPr>
            <a:r>
              <a:rPr lang="zh-TW" altLang="en-US" sz="2400" dirty="0"/>
              <a:t>七、為保證發話訊息完整傳遞，</a:t>
            </a:r>
            <a:r>
              <a:rPr lang="zh-TW" altLang="en-US" sz="2400" dirty="0">
                <a:solidFill>
                  <a:srgbClr val="FF0000"/>
                </a:solidFill>
              </a:rPr>
              <a:t>發話前</a:t>
            </a:r>
            <a:r>
              <a:rPr lang="zh-TW" altLang="en-US" sz="2400" dirty="0"/>
              <a:t>應</a:t>
            </a:r>
            <a:r>
              <a:rPr lang="zh-TW" altLang="en-US" sz="2400" dirty="0">
                <a:solidFill>
                  <a:srgbClr val="FF0000"/>
                </a:solidFill>
              </a:rPr>
              <a:t>按 </a:t>
            </a:r>
            <a:r>
              <a:rPr lang="zh-TW" altLang="en-US" sz="2400" dirty="0" smtClean="0">
                <a:solidFill>
                  <a:srgbClr val="FF0000"/>
                </a:solidFill>
              </a:rPr>
              <a:t>下</a:t>
            </a:r>
            <a:r>
              <a:rPr lang="zh-TW" altLang="en-US" sz="2400" dirty="0"/>
              <a:t>無線電</a:t>
            </a:r>
            <a:r>
              <a:rPr lang="zh-TW" altLang="en-US" sz="2400" dirty="0" smtClean="0"/>
              <a:t>發射</a:t>
            </a:r>
            <a:endParaRPr lang="en-US" altLang="zh-TW" sz="2400" dirty="0" smtClean="0"/>
          </a:p>
          <a:p>
            <a:pPr eaLnBrk="1" hangingPunct="1">
              <a:buFontTx/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</a:t>
            </a:r>
            <a:r>
              <a:rPr lang="zh-TW" altLang="en-US" sz="2400" dirty="0" smtClean="0"/>
              <a:t>按鈕</a:t>
            </a:r>
            <a:r>
              <a:rPr lang="zh-TW" altLang="en-US" sz="2400" dirty="0"/>
              <a:t>，按住不放直至</a:t>
            </a:r>
            <a:r>
              <a:rPr lang="zh-TW" altLang="en-US" sz="2400" dirty="0" smtClean="0"/>
              <a:t>訊息傳遞</a:t>
            </a:r>
            <a:r>
              <a:rPr lang="zh-TW" altLang="en-US" sz="2400" dirty="0"/>
              <a:t>完畢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eaLnBrk="1" hangingPunct="1">
              <a:buFontTx/>
              <a:buNone/>
            </a:pPr>
            <a:r>
              <a:rPr lang="zh-TW" altLang="en-US" sz="2400" dirty="0"/>
              <a:t>無線電操作</a:t>
            </a:r>
            <a:r>
              <a:rPr lang="zh-TW" altLang="en-US" sz="2400" dirty="0" smtClean="0"/>
              <a:t>注意事項</a:t>
            </a:r>
            <a:endParaRPr lang="en-US" altLang="zh-TW" sz="24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/>
              <a:t>無線電發話程序中無線電</a:t>
            </a:r>
            <a:r>
              <a:rPr lang="zh-TW" altLang="en-US" sz="2400" dirty="0">
                <a:solidFill>
                  <a:srgbClr val="FF0000"/>
                </a:solidFill>
              </a:rPr>
              <a:t>發射按鈕卡住</a:t>
            </a:r>
            <a:r>
              <a:rPr lang="zh-TW" altLang="en-US" sz="2400" dirty="0"/>
              <a:t>是惱人且具潛在危機之情況</a:t>
            </a:r>
            <a:r>
              <a:rPr lang="zh-TW" altLang="en-US" sz="2400" dirty="0" smtClean="0"/>
              <a:t>！</a:t>
            </a:r>
            <a:endParaRPr lang="zh-TW" altLang="en-U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/>
              <a:t>操作者應於發話完畢確定按鈕已完全釋放，且將麥克風放置妥當，以防止麥克風按鈕意外被觸動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/>
              <a:t>注意平時裝備之保養</a:t>
            </a:r>
            <a:r>
              <a:rPr lang="en-US" altLang="zh-TW" sz="2400" dirty="0"/>
              <a:t>(</a:t>
            </a:r>
            <a:r>
              <a:rPr lang="zh-TW" altLang="en-US" sz="2400" dirty="0"/>
              <a:t>電池電力</a:t>
            </a:r>
            <a:r>
              <a:rPr lang="en-US" altLang="zh-TW" sz="2400" dirty="0"/>
              <a:t>)</a:t>
            </a:r>
            <a:r>
              <a:rPr lang="zh-TW" altLang="en-US" sz="2400" dirty="0"/>
              <a:t>與測試制度。</a:t>
            </a:r>
          </a:p>
          <a:p>
            <a:pPr eaLnBrk="1" hangingPunct="1">
              <a:buFontTx/>
              <a:buNone/>
            </a:pP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258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65247"/>
              </p:ext>
            </p:extLst>
          </p:nvPr>
        </p:nvGraphicFramePr>
        <p:xfrm>
          <a:off x="1187624" y="3069356"/>
          <a:ext cx="6840759" cy="3455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711"/>
                <a:gridCol w="1480595"/>
                <a:gridCol w="1187769"/>
                <a:gridCol w="1255700"/>
                <a:gridCol w="1660984"/>
              </a:tblGrid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零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洞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么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兩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zero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one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two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three/tree</a:t>
                      </a:r>
                      <a:endParaRPr lang="zh-TW" altLang="en-US" sz="2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four/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fower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六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七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拐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八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叉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九</a:t>
                      </a: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勾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75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five/fife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six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seven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eight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nine/</a:t>
                      </a:r>
                      <a:r>
                        <a:rPr lang="en-US" altLang="zh-TW" sz="2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niner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5832648" cy="8774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800" b="1" u="sng" dirty="0" smtClean="0">
                <a:solidFill>
                  <a:schemeClr val="tx1"/>
                </a:solidFill>
                <a:latin typeface="標楷體" pitchFamily="65" charset="-120"/>
              </a:rPr>
              <a:t>三、無線電術語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標楷體" pitchFamily="65" charset="-120"/>
              </a:rPr>
              <a:t>-1</a:t>
            </a:r>
            <a:endParaRPr lang="zh-TW" altLang="en-US" sz="4800" b="1" u="sng" dirty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6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6199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64904"/>
            <a:ext cx="59819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1317244" y="2504336"/>
            <a:ext cx="407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+mn-ea"/>
              </a:rPr>
              <a:t>語文：英文、中文</a:t>
            </a:r>
            <a:endParaRPr lang="en-US" altLang="zh-TW" sz="28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928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4894312" cy="94942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800" b="1" u="sng" dirty="0" smtClean="0">
                <a:solidFill>
                  <a:schemeClr val="tx1"/>
                </a:solidFill>
                <a:latin typeface="標楷體" pitchFamily="65" charset="-120"/>
              </a:rPr>
              <a:t>三、無線電術語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標楷體" pitchFamily="65" charset="-120"/>
              </a:rPr>
              <a:t>-2</a:t>
            </a:r>
            <a:endParaRPr lang="zh-TW" altLang="en-US" sz="4800" b="1" u="sng" dirty="0">
              <a:solidFill>
                <a:schemeClr val="tx1"/>
              </a:solidFill>
              <a:latin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64975"/>
              </p:ext>
            </p:extLst>
          </p:nvPr>
        </p:nvGraphicFramePr>
        <p:xfrm>
          <a:off x="755576" y="2564904"/>
          <a:ext cx="8135938" cy="417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54"/>
                <a:gridCol w="1248177"/>
                <a:gridCol w="1119716"/>
                <a:gridCol w="1194364"/>
                <a:gridCol w="985147"/>
                <a:gridCol w="1007992"/>
                <a:gridCol w="1439988"/>
              </a:tblGrid>
              <a:tr h="50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15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Alfa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Bravo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Charlie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Delta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Echo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Foxtrot</a:t>
                      </a:r>
                      <a:endParaRPr lang="zh-TW" altLang="en-US" sz="2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Golf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0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83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Hotel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India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Juliett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Kilo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Lima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Mike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November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487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Oscar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Papa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Quebec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Romeo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Sierra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Tango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Uniform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0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076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Victor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Whiskey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X-ray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Yankee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Zulu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4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5616624" cy="94942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4800" b="1" u="sng" dirty="0" smtClean="0">
                <a:solidFill>
                  <a:schemeClr val="tx1"/>
                </a:solidFill>
                <a:latin typeface="標楷體" pitchFamily="65" charset="-120"/>
              </a:rPr>
              <a:t>三、無線電術語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標楷體" pitchFamily="65" charset="-120"/>
              </a:rPr>
              <a:t>-3</a:t>
            </a:r>
            <a:endParaRPr lang="zh-TW" altLang="en-US" sz="4800" b="1" u="sng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5" name="矩形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82851" y="4077072"/>
            <a:ext cx="706732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40000" indent="-540000" algn="l"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塔臺，</a:t>
            </a:r>
            <a:r>
              <a:rPr lang="en-US" altLang="zh-TW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xxx (</a:t>
            </a:r>
            <a:r>
              <a:rPr lang="zh-TW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車輛</a:t>
            </a:r>
            <a:r>
              <a:rPr lang="en-US" altLang="zh-TW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現在位於海側，請求通過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24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環場道</a:t>
            </a:r>
            <a:endParaRPr lang="en-US" altLang="zh-TW" sz="2000" b="1" dirty="0" smtClean="0">
              <a:solidFill>
                <a:srgbClr val="C00000"/>
              </a:solidFill>
              <a:latin typeface="標楷體" pitchFamily="65" charset="-120"/>
              <a:cs typeface="Times New Roman" pitchFamily="18" charset="0"/>
            </a:endParaRPr>
          </a:p>
          <a:p>
            <a:pPr marL="540000" indent="-540000" algn="l">
              <a:spcBef>
                <a:spcPts val="1200"/>
              </a:spcBef>
              <a:buClr>
                <a:srgbClr val="C00000"/>
              </a:buClr>
              <a:buSzPct val="90000"/>
              <a:buFont typeface="Wingdings" pitchFamily="2" charset="2"/>
              <a:buChar char="u"/>
              <a:defRPr/>
            </a:pPr>
            <a:r>
              <a:rPr lang="en-US" altLang="zh-TW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xxx(</a:t>
            </a:r>
            <a:r>
              <a:rPr lang="zh-TW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車輛</a:t>
            </a:r>
            <a:r>
              <a:rPr lang="en-US" altLang="zh-TW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同意</a:t>
            </a:r>
            <a:r>
              <a:rPr lang="zh-TW" altLang="zh-TW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通過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24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環場道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(</a:t>
            </a:r>
            <a:r>
              <a:rPr lang="en-US" altLang="zh-TW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xxx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同意所請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cs typeface="Times New Roman" pitchFamily="18" charset="0"/>
              </a:rPr>
              <a:t>)</a:t>
            </a:r>
            <a:endParaRPr lang="en-US" altLang="zh-TW" sz="2000" b="1" dirty="0">
              <a:solidFill>
                <a:srgbClr val="0000CC"/>
              </a:solidFill>
              <a:latin typeface="標楷體" pitchFamily="65" charset="-120"/>
              <a:cs typeface="Times New Roman" pitchFamily="18" charset="0"/>
            </a:endParaRPr>
          </a:p>
          <a:p>
            <a:pPr marL="457200" indent="-457200" algn="l">
              <a:spcBef>
                <a:spcPts val="1200"/>
              </a:spcBef>
              <a:buSzPct val="90000"/>
              <a:buFont typeface="Wingdings" pitchFamily="2" charset="2"/>
              <a:buChar char="u"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塔臺， </a:t>
            </a:r>
            <a:r>
              <a:rPr lang="en-US" altLang="zh-TW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xxx(</a:t>
            </a:r>
            <a:r>
              <a:rPr lang="zh-TW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航機</a:t>
            </a:r>
            <a:r>
              <a:rPr lang="en-US" altLang="zh-TW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現在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9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號</a:t>
            </a:r>
            <a:r>
              <a:rPr lang="zh-TW" altLang="zh-TW" sz="2000" b="1" dirty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機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坪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，</a:t>
            </a:r>
            <a:r>
              <a:rPr lang="zh-TW" altLang="en-US" sz="2000" b="1" dirty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請求</a:t>
            </a:r>
            <a:r>
              <a:rPr lang="zh-TW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由</a:t>
            </a:r>
            <a:r>
              <a:rPr lang="en-US" altLang="zh-TW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滑行道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進入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4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號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機</a:t>
            </a:r>
            <a:r>
              <a:rPr lang="zh-TW" altLang="zh-TW" sz="2000" b="1" dirty="0">
                <a:solidFill>
                  <a:srgbClr val="C00000"/>
                </a:solidFill>
                <a:latin typeface="標楷體" pitchFamily="65" charset="-120"/>
                <a:cs typeface="Times New Roman" pitchFamily="18" charset="0"/>
              </a:rPr>
              <a:t>坪</a:t>
            </a:r>
            <a:endParaRPr lang="en-US" altLang="zh-TW" sz="2000" b="1" dirty="0">
              <a:solidFill>
                <a:srgbClr val="C00000"/>
              </a:solidFill>
              <a:latin typeface="標楷體" pitchFamily="65" charset="-120"/>
              <a:cs typeface="Times New Roman" pitchFamily="18" charset="0"/>
            </a:endParaRPr>
          </a:p>
          <a:p>
            <a:pPr marL="540000" indent="-540000" algn="l">
              <a:spcBef>
                <a:spcPts val="1200"/>
              </a:spcBef>
              <a:buClr>
                <a:srgbClr val="7030A0"/>
              </a:buClr>
              <a:buFontTx/>
              <a:buBlip>
                <a:blip r:embed="rId2"/>
              </a:buBlip>
              <a:defRPr/>
            </a:pPr>
            <a:r>
              <a:rPr lang="zh-TW" altLang="en-US" sz="2000" b="1" dirty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塔臺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xxx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拖車</a:t>
            </a:r>
            <a:r>
              <a:rPr lang="en-US" altLang="zh-TW" sz="2000" b="1" dirty="0" smtClean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) </a:t>
            </a:r>
            <a:r>
              <a:rPr lang="zh-TW" altLang="en-US" sz="2000" b="1" dirty="0" smtClean="0">
                <a:solidFill>
                  <a:srgbClr val="7030A0"/>
                </a:solidFill>
                <a:latin typeface="標楷體" pitchFamily="65" charset="-120"/>
                <a:cs typeface="Times New Roman" pitchFamily="18" charset="0"/>
              </a:rPr>
              <a:t>許可先後推</a:t>
            </a:r>
            <a:endParaRPr lang="en-US" altLang="zh-TW" sz="2000" b="1" dirty="0">
              <a:solidFill>
                <a:srgbClr val="0000CC"/>
              </a:solidFill>
              <a:latin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8731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2492896"/>
            <a:ext cx="6199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2851" y="2636912"/>
            <a:ext cx="718954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駕駛員第一次呼叫時應</a:t>
            </a:r>
            <a:r>
              <a:rPr kumimoji="1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報告車輛識別呼號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說明所在位置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欲前往之目的地，必要時加上需要之路徑。</a:t>
            </a:r>
          </a:p>
        </p:txBody>
      </p:sp>
    </p:spTree>
    <p:extLst>
      <p:ext uri="{BB962C8B-B14F-4D97-AF65-F5344CB8AC3E}">
        <p14:creationId xmlns:p14="http://schemas.microsoft.com/office/powerpoint/2010/main" val="29277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 noGrp="1"/>
          </p:cNvSpPr>
          <p:nvPr>
            <p:ph type="ctrTitle"/>
          </p:nvPr>
        </p:nvSpPr>
        <p:spPr>
          <a:xfrm>
            <a:off x="1475656" y="1268760"/>
            <a:ext cx="5254352" cy="109344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48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四、無線電範例</a:t>
            </a:r>
            <a:r>
              <a:rPr lang="en-US" altLang="zh-TW" sz="2400" b="1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4800" b="1" u="sng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950326" y="2492896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 defTabSz="720000">
              <a:spcBef>
                <a:spcPts val="0"/>
              </a:spcBef>
              <a:defRPr/>
            </a:pP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</a:rPr>
              <a:t> </a:t>
            </a:r>
            <a:r>
              <a:rPr lang="en-US" altLang="zh-TW" b="1" dirty="0">
                <a:latin typeface="標楷體" pitchFamily="65" charset="-120"/>
              </a:rPr>
              <a:t>B28011(</a:t>
            </a:r>
            <a:r>
              <a:rPr lang="zh-TW" altLang="en-US" b="1" dirty="0" smtClean="0">
                <a:latin typeface="標楷體" pitchFamily="65" charset="-120"/>
              </a:rPr>
              <a:t>臺</a:t>
            </a:r>
            <a:r>
              <a:rPr lang="zh-TW" altLang="en-US" b="1" dirty="0">
                <a:latin typeface="標楷體" pitchFamily="65" charset="-120"/>
              </a:rPr>
              <a:t>勤拖車</a:t>
            </a:r>
            <a:r>
              <a:rPr lang="en-US" altLang="zh-TW" b="1" dirty="0" smtClean="0">
                <a:latin typeface="標楷體" pitchFamily="65" charset="-120"/>
              </a:rPr>
              <a:t>)-</a:t>
            </a:r>
            <a:r>
              <a:rPr lang="zh-TW" altLang="en-US" b="1" dirty="0" smtClean="0">
                <a:latin typeface="標楷體" pitchFamily="65" charset="-120"/>
              </a:rPr>
              <a:t>塔臺</a:t>
            </a:r>
            <a:endParaRPr lang="en-US" altLang="zh-TW" b="1" dirty="0">
              <a:latin typeface="標楷體" pitchFamily="65" charset="-120"/>
            </a:endParaRPr>
          </a:p>
          <a:p>
            <a:pPr marL="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塔臺，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B28011</a:t>
            </a:r>
          </a:p>
          <a:p>
            <a:pPr marL="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latin typeface="標楷體" pitchFamily="65" charset="-120"/>
              </a:rPr>
              <a:t>B28011</a:t>
            </a:r>
            <a:r>
              <a:rPr lang="zh-TW" altLang="en-US" b="1" dirty="0" smtClean="0">
                <a:latin typeface="標楷體" pitchFamily="65" charset="-120"/>
              </a:rPr>
              <a:t>，塔臺</a:t>
            </a:r>
            <a:r>
              <a:rPr lang="zh-TW" altLang="en-US" b="1" dirty="0">
                <a:latin typeface="標楷體" pitchFamily="65" charset="-120"/>
              </a:rPr>
              <a:t>，請</a:t>
            </a:r>
            <a:r>
              <a:rPr lang="zh-TW" altLang="en-US" b="1" dirty="0" smtClean="0">
                <a:latin typeface="標楷體" pitchFamily="65" charset="-120"/>
              </a:rPr>
              <a:t>講</a:t>
            </a:r>
            <a:endParaRPr lang="en-US" altLang="zh-TW" b="1" dirty="0">
              <a:latin typeface="標楷體" pitchFamily="65" charset="-120"/>
            </a:endParaRPr>
          </a:p>
          <a:p>
            <a:pPr marL="36000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B28011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在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號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BAY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，請求拖至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9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號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BAY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</a:endParaRPr>
          </a:p>
          <a:p>
            <a:pPr marL="36000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latin typeface="標楷體" pitchFamily="65" charset="-120"/>
              </a:rPr>
              <a:t>B28011</a:t>
            </a:r>
            <a:r>
              <a:rPr lang="zh-TW" altLang="en-US" b="1" dirty="0" smtClean="0">
                <a:latin typeface="標楷體" pitchFamily="65" charset="-120"/>
              </a:rPr>
              <a:t>，許可先後推</a:t>
            </a:r>
            <a:endParaRPr lang="en-US" altLang="zh-TW" b="1" dirty="0" smtClean="0">
              <a:latin typeface="標楷體" pitchFamily="65" charset="-120"/>
            </a:endParaRPr>
          </a:p>
          <a:p>
            <a:pPr marL="36000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ROGER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，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B28011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</a:rPr>
              <a:t>，許可先後推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</a:endParaRPr>
          </a:p>
          <a:p>
            <a:pPr marL="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塔臺，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B28011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完成後推，請求拖至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9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號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BAY</a:t>
            </a:r>
          </a:p>
          <a:p>
            <a:pPr marL="36000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latin typeface="標楷體" pitchFamily="65" charset="-120"/>
              </a:rPr>
              <a:t>B28011</a:t>
            </a:r>
            <a:r>
              <a:rPr lang="zh-TW" altLang="en-US" b="1" dirty="0" smtClean="0">
                <a:latin typeface="標楷體" pitchFamily="65" charset="-120"/>
              </a:rPr>
              <a:t>許可經由</a:t>
            </a:r>
            <a:r>
              <a:rPr lang="en-US" altLang="zh-TW" b="1" dirty="0" smtClean="0">
                <a:latin typeface="標楷體" pitchFamily="65" charset="-120"/>
              </a:rPr>
              <a:t>N</a:t>
            </a:r>
            <a:r>
              <a:rPr lang="zh-TW" altLang="en-US" b="1" dirty="0" smtClean="0">
                <a:latin typeface="標楷體" pitchFamily="65" charset="-120"/>
              </a:rPr>
              <a:t>拖至</a:t>
            </a:r>
            <a:r>
              <a:rPr lang="en-US" altLang="zh-TW" b="1" dirty="0" smtClean="0">
                <a:latin typeface="標楷體" pitchFamily="65" charset="-120"/>
              </a:rPr>
              <a:t>9</a:t>
            </a:r>
            <a:r>
              <a:rPr lang="zh-TW" altLang="en-US" b="1" dirty="0" smtClean="0">
                <a:latin typeface="標楷體" pitchFamily="65" charset="-120"/>
              </a:rPr>
              <a:t>號</a:t>
            </a:r>
            <a:r>
              <a:rPr lang="en-US" altLang="zh-TW" b="1" dirty="0" smtClean="0">
                <a:latin typeface="標楷體" pitchFamily="65" charset="-120"/>
              </a:rPr>
              <a:t>BAY</a:t>
            </a:r>
          </a:p>
          <a:p>
            <a:pPr marL="360000" lvl="3" indent="-457200" algn="l" defTabSz="720000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ROGER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，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B28011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</a:rPr>
              <a:t>許可經由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N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</a:rPr>
              <a:t>拖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</a:rPr>
              <a:t>至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</a:rPr>
              <a:t>9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</a:rPr>
              <a:t>號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</a:rPr>
              <a:t>BAY</a:t>
            </a:r>
            <a:endParaRPr lang="en-US" altLang="zh-TW" b="1" dirty="0" smtClean="0">
              <a:latin typeface="標楷體" pitchFamily="65" charset="-120"/>
            </a:endParaRPr>
          </a:p>
          <a:p>
            <a:pPr marL="0" lvl="3" algn="ctr" defTabSz="720000">
              <a:spcBef>
                <a:spcPts val="0"/>
              </a:spcBef>
              <a:defRPr/>
            </a:pPr>
            <a:r>
              <a:rPr lang="en-US" altLang="zh-TW" sz="1800" b="1" dirty="0" smtClean="0">
                <a:latin typeface="標楷體" pitchFamily="65" charset="-120"/>
              </a:rPr>
              <a:t>※※</a:t>
            </a:r>
            <a:r>
              <a:rPr lang="zh-TW" altLang="en-US" sz="1800" b="1" dirty="0">
                <a:latin typeface="標楷體" pitchFamily="65" charset="-120"/>
              </a:rPr>
              <a:t>等待回應</a:t>
            </a:r>
            <a:r>
              <a:rPr lang="en-US" altLang="zh-TW" sz="1800" b="1" dirty="0">
                <a:latin typeface="標楷體" pitchFamily="65" charset="-120"/>
              </a:rPr>
              <a:t>(</a:t>
            </a:r>
            <a:r>
              <a:rPr lang="zh-TW" altLang="en-US" sz="1800" b="1" dirty="0">
                <a:latin typeface="標楷體" pitchFamily="65" charset="-120"/>
              </a:rPr>
              <a:t>塔臺可能正忙</a:t>
            </a:r>
            <a:r>
              <a:rPr lang="en-US" altLang="zh-TW" sz="1800" b="1" dirty="0">
                <a:latin typeface="標楷體" pitchFamily="65" charset="-120"/>
              </a:rPr>
              <a:t>)</a:t>
            </a:r>
          </a:p>
        </p:txBody>
      </p:sp>
      <p:pic>
        <p:nvPicPr>
          <p:cNvPr id="6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8" y="2852936"/>
            <a:ext cx="55468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60906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7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sz="4800" b="1" u="sng" dirty="0" smtClean="0">
                <a:latin typeface="標楷體" pitchFamily="65" charset="-120"/>
                <a:ea typeface="標楷體" pitchFamily="65" charset="-120"/>
              </a:rPr>
              <a:t>四、無線電範例</a:t>
            </a:r>
            <a:r>
              <a:rPr lang="en-US" altLang="zh-TW" sz="2400" b="1" u="sng" dirty="0" smtClean="0"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4800" b="1" u="sng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977227" y="2780928"/>
            <a:ext cx="712316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塔台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〈XX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地面管制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〉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，消防車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號。</a:t>
            </a: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消防車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號，塔台，請講。</a:t>
            </a: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消防車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號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在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新待命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點，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請求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由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N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滑行道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，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至消防班。</a:t>
            </a:r>
            <a:endParaRPr lang="zh-TW" altLang="en-US" sz="1800" b="1" dirty="0">
              <a:solidFill>
                <a:srgbClr val="C00000"/>
              </a:solidFill>
              <a:latin typeface="+mn-ea"/>
            </a:endParaRP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消防車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號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〈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可以通行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〉 /〈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稍待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〉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。</a:t>
            </a: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消防車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號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可以通行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〉 /〈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稍待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〉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。</a:t>
            </a: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塔台消防車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號，已</a:t>
            </a:r>
            <a:r>
              <a:rPr lang="zh-TW" altLang="en-US" sz="1800" b="1" dirty="0" smtClean="0">
                <a:solidFill>
                  <a:srgbClr val="C00000"/>
                </a:solidFill>
                <a:latin typeface="+mn-ea"/>
              </a:rPr>
              <a:t>至消防班。</a:t>
            </a:r>
            <a:endParaRPr lang="zh-TW" altLang="en-US" sz="1800" b="1" dirty="0">
              <a:solidFill>
                <a:srgbClr val="C00000"/>
              </a:solidFill>
              <a:latin typeface="+mn-ea"/>
            </a:endParaRPr>
          </a:p>
          <a:p>
            <a:pPr marL="540000" indent="-540000" algn="l" eaLnBrk="1" hangingPunct="1"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消防車</a:t>
            </a:r>
            <a:r>
              <a:rPr lang="en-US" altLang="zh-TW" sz="1800" b="1" dirty="0">
                <a:solidFill>
                  <a:srgbClr val="0000CC"/>
                </a:solidFill>
                <a:latin typeface="+mn-ea"/>
              </a:rPr>
              <a:t>1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號，塔台抄收</a:t>
            </a:r>
            <a:r>
              <a:rPr lang="zh-TW" altLang="en-US" sz="1800" b="1" dirty="0" smtClean="0">
                <a:solidFill>
                  <a:srgbClr val="0000CC"/>
                </a:solidFill>
                <a:latin typeface="+mn-ea"/>
              </a:rPr>
              <a:t>。</a:t>
            </a:r>
            <a:endParaRPr lang="zh-TW" altLang="en-US" sz="1800" b="1" dirty="0">
              <a:solidFill>
                <a:srgbClr val="0000CC"/>
              </a:solidFill>
              <a:latin typeface="+mn-ea"/>
            </a:endParaRPr>
          </a:p>
          <a:p>
            <a:pPr marL="0" indent="0" algn="l" eaLnBrk="1" hangingPunct="1">
              <a:spcBef>
                <a:spcPts val="1200"/>
              </a:spcBef>
              <a:defRPr/>
            </a:pPr>
            <a:r>
              <a:rPr lang="zh-TW" altLang="en-US" sz="1800" b="1" dirty="0" smtClean="0">
                <a:solidFill>
                  <a:srgbClr val="0000CC"/>
                </a:solidFill>
                <a:latin typeface="+mn-ea"/>
              </a:rPr>
              <a:t>                            * 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請練習</a:t>
            </a:r>
            <a:r>
              <a:rPr lang="zh-TW" altLang="en-US" sz="1800" b="1" dirty="0" smtClean="0">
                <a:solidFill>
                  <a:srgbClr val="0000CC"/>
                </a:solidFill>
                <a:latin typeface="+mn-ea"/>
              </a:rPr>
              <a:t>由  機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坪</a:t>
            </a:r>
            <a:r>
              <a:rPr lang="zh-TW" altLang="en-US" sz="1800" b="1" dirty="0" smtClean="0">
                <a:solidFill>
                  <a:srgbClr val="0000CC"/>
                </a:solidFill>
                <a:latin typeface="+mn-ea"/>
              </a:rPr>
              <a:t>回 消防隊</a:t>
            </a:r>
            <a:r>
              <a:rPr lang="zh-TW" altLang="en-US" sz="1800" b="1" dirty="0">
                <a:solidFill>
                  <a:srgbClr val="0000CC"/>
                </a:solidFill>
                <a:latin typeface="+mn-ea"/>
              </a:rPr>
              <a:t>之對話</a:t>
            </a:r>
          </a:p>
        </p:txBody>
      </p:sp>
      <p:pic>
        <p:nvPicPr>
          <p:cNvPr id="6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636912"/>
            <a:ext cx="5873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64904"/>
            <a:ext cx="63082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71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ctrTitle"/>
          </p:nvPr>
        </p:nvSpPr>
        <p:spPr>
          <a:xfrm>
            <a:off x="899592" y="1412776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五、跑滑道等待位置</a:t>
            </a:r>
            <a:endParaRPr lang="zh-TW" altLang="en-US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sp>
        <p:nvSpPr>
          <p:cNvPr id="5" name="矩形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3608" y="2636912"/>
            <a:ext cx="7416824" cy="34163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-3600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latin typeface="+mn-ea"/>
              </a:rPr>
              <a:t>飛航規則第二條</a:t>
            </a:r>
            <a:endParaRPr lang="en-US" altLang="zh-TW" sz="2800" b="1" dirty="0" smtClean="0">
              <a:solidFill>
                <a:srgbClr val="C00000"/>
              </a:solidFill>
              <a:latin typeface="+mn-ea"/>
            </a:endParaRPr>
          </a:p>
          <a:p>
            <a:pPr marL="720000" lvl="1" indent="-3600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latin typeface="+mn-ea"/>
              </a:rPr>
              <a:t>五十六、操作區：</a:t>
            </a:r>
            <a:r>
              <a:rPr lang="zh-TW" altLang="en-US" sz="2800" dirty="0" smtClean="0">
                <a:solidFill>
                  <a:srgbClr val="0000CC"/>
                </a:solidFill>
              </a:rPr>
              <a:t>機場</a:t>
            </a:r>
            <a:r>
              <a:rPr lang="zh-TW" altLang="en-US" sz="2800" dirty="0">
                <a:solidFill>
                  <a:srgbClr val="0000CC"/>
                </a:solidFill>
              </a:rPr>
              <a:t>內供航空器起飛、降落及滑行之區域</a:t>
            </a:r>
            <a:r>
              <a:rPr lang="zh-TW" altLang="en-US" sz="2800" dirty="0">
                <a:solidFill>
                  <a:srgbClr val="C00000"/>
                </a:solidFill>
              </a:rPr>
              <a:t>，但不包括</a:t>
            </a:r>
            <a:r>
              <a:rPr lang="zh-TW" altLang="en-US" sz="2800" dirty="0" smtClean="0">
                <a:solidFill>
                  <a:srgbClr val="C00000"/>
                </a:solidFill>
              </a:rPr>
              <a:t>停</a:t>
            </a:r>
            <a:r>
              <a:rPr lang="zh-TW" altLang="en-US" sz="2800" dirty="0">
                <a:solidFill>
                  <a:srgbClr val="C00000"/>
                </a:solidFill>
              </a:rPr>
              <a:t>機坪</a:t>
            </a:r>
            <a:r>
              <a:rPr lang="zh-TW" altLang="en-US" sz="2800" dirty="0" smtClean="0">
                <a:solidFill>
                  <a:srgbClr val="C00000"/>
                </a:solidFill>
              </a:rPr>
              <a:t>。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marL="720000" lvl="1" indent="-360000" algn="l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六十五、跑道</a:t>
            </a:r>
            <a:r>
              <a:rPr lang="zh-TW" altLang="en-US" sz="2800" b="1" dirty="0">
                <a:solidFill>
                  <a:srgbClr val="C00000"/>
                </a:solidFill>
              </a:rPr>
              <a:t>等待位置</a:t>
            </a:r>
            <a:r>
              <a:rPr lang="zh-TW" altLang="en-US" sz="2800" dirty="0" smtClean="0">
                <a:solidFill>
                  <a:srgbClr val="C00000"/>
                </a:solidFill>
              </a:rPr>
              <a:t>：除非塔臺許可外，</a:t>
            </a:r>
            <a:r>
              <a:rPr lang="zh-TW" altLang="en-US" sz="2800" dirty="0">
                <a:solidFill>
                  <a:srgbClr val="0000CC"/>
                </a:solidFill>
              </a:rPr>
              <a:t>滑行之航空器或車輛應停止</a:t>
            </a:r>
            <a:r>
              <a:rPr lang="zh-TW" altLang="en-US" sz="2800" dirty="0" smtClean="0">
                <a:solidFill>
                  <a:srgbClr val="0000CC"/>
                </a:solidFill>
              </a:rPr>
              <a:t>並等待</a:t>
            </a:r>
            <a:r>
              <a:rPr lang="zh-TW" altLang="en-US" sz="2800" dirty="0">
                <a:solidFill>
                  <a:srgbClr val="0000CC"/>
                </a:solidFill>
              </a:rPr>
              <a:t>之指定</a:t>
            </a:r>
            <a:r>
              <a:rPr lang="zh-TW" altLang="en-US" sz="2800" dirty="0" smtClean="0">
                <a:solidFill>
                  <a:srgbClr val="0000CC"/>
                </a:solidFill>
              </a:rPr>
              <a:t>位置</a:t>
            </a:r>
            <a:r>
              <a:rPr lang="zh-TW" altLang="en-US" sz="2800" dirty="0" smtClean="0">
                <a:solidFill>
                  <a:srgbClr val="C00000"/>
                </a:solidFill>
              </a:rPr>
              <a:t>。跑道等待位置距離跑道相等隔之位置</a:t>
            </a:r>
            <a:r>
              <a:rPr lang="en-US" altLang="zh-TW" sz="2800" dirty="0" smtClean="0">
                <a:solidFill>
                  <a:srgbClr val="C00000"/>
                </a:solidFill>
              </a:rPr>
              <a:t>(60</a:t>
            </a:r>
            <a:r>
              <a:rPr lang="zh-TW" altLang="en-US" sz="2800" dirty="0" smtClean="0">
                <a:solidFill>
                  <a:srgbClr val="C00000"/>
                </a:solidFill>
              </a:rPr>
              <a:t>公尺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r>
              <a:rPr lang="zh-TW" altLang="en-US" sz="2800" dirty="0" smtClean="0">
                <a:solidFill>
                  <a:srgbClr val="C00000"/>
                </a:solidFill>
              </a:rPr>
              <a:t>。</a:t>
            </a:r>
            <a:endParaRPr lang="en-US" altLang="zh-TW" sz="280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6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57643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488336"/>
            <a:ext cx="59819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1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無線電通訊範例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-4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9"/>
            <a:ext cx="8001198" cy="4885406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Americana BT" pitchFamily="2" charset="0"/>
              </a:rPr>
              <a:t>術語歸納：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z="3200" dirty="0">
                <a:solidFill>
                  <a:srgbClr val="FF0000"/>
                </a:solidFill>
                <a:latin typeface="Americana BT" pitchFamily="2" charset="0"/>
              </a:rPr>
              <a:t>呼號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z="3200" dirty="0">
                <a:solidFill>
                  <a:srgbClr val="FF0000"/>
                </a:solidFill>
                <a:latin typeface="Americana BT" pitchFamily="2" charset="0"/>
              </a:rPr>
              <a:t>位置、意向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z="3200" dirty="0">
                <a:solidFill>
                  <a:srgbClr val="FF0000"/>
                </a:solidFill>
                <a:latin typeface="Americana BT" pitchFamily="2" charset="0"/>
              </a:rPr>
              <a:t>正確複誦指示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zh-TW" altLang="en-US" sz="3200" dirty="0">
                <a:solidFill>
                  <a:srgbClr val="FF0000"/>
                </a:solidFill>
                <a:latin typeface="Americana BT" pitchFamily="2" charset="0"/>
              </a:rPr>
              <a:t>到達脫離報告</a:t>
            </a:r>
          </a:p>
          <a:p>
            <a:endParaRPr lang="zh-TW" altLang="en-US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8" name="Picture 19" descr="j03118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789363"/>
            <a:ext cx="3411538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5373688"/>
            <a:ext cx="660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</a:rPr>
              <a:t>*</a:t>
            </a:r>
            <a:r>
              <a:rPr lang="zh-TW" altLang="en-US" sz="2400" b="1" dirty="0">
                <a:solidFill>
                  <a:srgbClr val="0000FF"/>
                </a:solidFill>
              </a:rPr>
              <a:t>再次觀察後通行，有疑問先詢問再行動！</a:t>
            </a:r>
          </a:p>
        </p:txBody>
      </p:sp>
    </p:spTree>
    <p:extLst>
      <p:ext uri="{BB962C8B-B14F-4D97-AF65-F5344CB8AC3E}">
        <p14:creationId xmlns:p14="http://schemas.microsoft.com/office/powerpoint/2010/main" val="23858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熟諳機場作業規定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救消作業規定</a:t>
            </a:r>
          </a:p>
          <a:p>
            <a:pPr eaLnBrk="1" hangingPunct="1"/>
            <a:r>
              <a:rPr lang="zh-TW" altLang="en-US" dirty="0"/>
              <a:t>機場車輛行駛規定</a:t>
            </a:r>
          </a:p>
          <a:p>
            <a:pPr eaLnBrk="1" hangingPunct="1"/>
            <a:r>
              <a:rPr lang="zh-TW" altLang="en-US" dirty="0"/>
              <a:t>夜間作業規定</a:t>
            </a:r>
          </a:p>
          <a:p>
            <a:pPr eaLnBrk="1" hangingPunct="1"/>
            <a:r>
              <a:rPr lang="zh-TW" altLang="en-US" dirty="0"/>
              <a:t>低能見度作業規定</a:t>
            </a:r>
          </a:p>
          <a:p>
            <a:pPr eaLnBrk="1" hangingPunct="1"/>
            <a:r>
              <a:rPr lang="zh-TW" altLang="en-US" dirty="0"/>
              <a:t>機場燈光系統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50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007"/>
            <a:ext cx="4726523" cy="34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3006"/>
            <a:ext cx="4499992" cy="337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99" y="2"/>
            <a:ext cx="4646070" cy="348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35283" y="1124744"/>
            <a:ext cx="40559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停聽看：減速或停等線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2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6190456" cy="79208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</a:rPr>
              <a:t>簡報大綱</a:t>
            </a: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776864" cy="3816424"/>
          </a:xfrm>
        </p:spPr>
        <p:txBody>
          <a:bodyPr/>
          <a:lstStyle/>
          <a:p>
            <a:pPr algn="l" eaLnBrk="1" hangingPunct="1">
              <a:spcAft>
                <a:spcPts val="600"/>
              </a:spcAft>
              <a:buClrTx/>
            </a:pPr>
            <a:r>
              <a:rPr lang="zh-TW" altLang="en-US" sz="3200" dirty="0" smtClean="0">
                <a:latin typeface="標楷體" pitchFamily="65" charset="-120"/>
              </a:rPr>
              <a:t>一、</a:t>
            </a:r>
            <a:r>
              <a:rPr lang="zh-TW" altLang="en-US" sz="3200" dirty="0">
                <a:latin typeface="標楷體" pitchFamily="65" charset="-120"/>
              </a:rPr>
              <a:t>前言</a:t>
            </a:r>
            <a:endParaRPr lang="en-US" altLang="zh-TW" sz="3200" dirty="0">
              <a:latin typeface="標楷體" pitchFamily="65" charset="-120"/>
            </a:endParaRPr>
          </a:p>
          <a:p>
            <a:pPr algn="l" eaLnBrk="1" hangingPunct="1">
              <a:spcAft>
                <a:spcPts val="600"/>
              </a:spcAft>
              <a:buClrTx/>
            </a:pPr>
            <a:r>
              <a:rPr lang="zh-TW" altLang="en-US" sz="3200" dirty="0">
                <a:latin typeface="標楷體" pitchFamily="65" charset="-120"/>
              </a:rPr>
              <a:t>二</a:t>
            </a:r>
            <a:r>
              <a:rPr lang="zh-TW" altLang="en-US" sz="3200" dirty="0" smtClean="0">
                <a:latin typeface="標楷體" pitchFamily="65" charset="-120"/>
              </a:rPr>
              <a:t>、裝備檢查</a:t>
            </a:r>
            <a:endParaRPr lang="en-US" altLang="zh-TW" sz="3200" dirty="0" smtClean="0">
              <a:latin typeface="標楷體" pitchFamily="65" charset="-120"/>
            </a:endParaRPr>
          </a:p>
          <a:p>
            <a:pPr algn="l" eaLnBrk="1" hangingPunct="1">
              <a:spcAft>
                <a:spcPts val="600"/>
              </a:spcAft>
              <a:buClrTx/>
            </a:pPr>
            <a:r>
              <a:rPr lang="zh-TW" altLang="en-US" sz="3200" dirty="0">
                <a:latin typeface="標楷體" pitchFamily="65" charset="-120"/>
              </a:rPr>
              <a:t>三</a:t>
            </a:r>
            <a:r>
              <a:rPr lang="zh-TW" altLang="en-US" sz="3200" dirty="0" smtClean="0">
                <a:latin typeface="標楷體" pitchFamily="65" charset="-120"/>
              </a:rPr>
              <a:t>、無線電術語</a:t>
            </a:r>
            <a:endParaRPr lang="en-US" altLang="zh-TW" sz="3200" dirty="0" smtClean="0">
              <a:latin typeface="標楷體" pitchFamily="65" charset="-120"/>
            </a:endParaRPr>
          </a:p>
          <a:p>
            <a:pPr algn="l" eaLnBrk="1" hangingPunct="1">
              <a:spcAft>
                <a:spcPts val="600"/>
              </a:spcAft>
              <a:buClrTx/>
            </a:pPr>
            <a:r>
              <a:rPr lang="zh-TW" altLang="en-US" sz="3200" dirty="0">
                <a:latin typeface="標楷體" pitchFamily="65" charset="-120"/>
              </a:rPr>
              <a:t>四、</a:t>
            </a:r>
            <a:r>
              <a:rPr lang="zh-TW" altLang="en-US" sz="3200" dirty="0" smtClean="0">
                <a:latin typeface="標楷體" pitchFamily="65" charset="-120"/>
              </a:rPr>
              <a:t>無線電範例</a:t>
            </a:r>
            <a:endParaRPr lang="en-US" altLang="zh-TW" sz="3200" dirty="0" smtClean="0">
              <a:latin typeface="標楷體" pitchFamily="65" charset="-120"/>
            </a:endParaRPr>
          </a:p>
          <a:p>
            <a:pPr algn="l" eaLnBrk="1" hangingPunct="1">
              <a:spcAft>
                <a:spcPts val="600"/>
              </a:spcAft>
              <a:buClrTx/>
            </a:pPr>
            <a:r>
              <a:rPr lang="zh-TW" altLang="en-US" sz="3200" dirty="0">
                <a:latin typeface="標楷體" pitchFamily="65" charset="-120"/>
              </a:rPr>
              <a:t>五</a:t>
            </a:r>
            <a:r>
              <a:rPr lang="zh-TW" altLang="en-US" sz="3200" dirty="0" smtClean="0">
                <a:latin typeface="標楷體" pitchFamily="65" charset="-120"/>
              </a:rPr>
              <a:t>、跑滑道等待位置</a:t>
            </a:r>
            <a:endParaRPr lang="en-US" altLang="zh-TW" sz="3200" dirty="0">
              <a:latin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9C1B-A584-469E-8625-CC6439EA5392}" type="datetime1">
              <a:rPr lang="zh-TW" altLang="en-US" smtClean="0"/>
              <a:pPr/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7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11180" y="5373216"/>
            <a:ext cx="3672408" cy="936104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跑道警戒燈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(Runway Guard Lights)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6264696" cy="14465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l"/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強制</a:t>
            </a:r>
            <a:r>
              <a:rPr lang="zh-TW" alt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性指示牌</a:t>
            </a:r>
            <a:r>
              <a:rPr lang="en-US" altLang="zh-TW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---</a:t>
            </a:r>
            <a:r>
              <a:rPr lang="zh-TW" alt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必須經</a:t>
            </a:r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塔臺授權</a:t>
            </a:r>
            <a:r>
              <a:rPr lang="zh-TW" alt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始可</a:t>
            </a:r>
            <a:r>
              <a:rPr lang="zh-TW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進入跑道</a:t>
            </a:r>
            <a:endParaRPr lang="zh-TW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60898"/>
            <a:ext cx="22322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85" y="2778252"/>
            <a:ext cx="4325533" cy="24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 bwMode="auto">
          <a:xfrm>
            <a:off x="754484" y="5157192"/>
            <a:ext cx="4325533" cy="12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sz="4400">
                <a:solidFill>
                  <a:schemeClr val="tx2"/>
                </a:solidFill>
                <a:latin typeface="+mj-lt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跑道名稱指示牌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(Runway Designation Signs)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7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「hold short lin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「hold short line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30" y="-6237"/>
            <a:ext cx="5179287" cy="388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" y="-6236"/>
            <a:ext cx="4930181" cy="36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758"/>
            <a:ext cx="4211960" cy="31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30" y="3689758"/>
            <a:ext cx="5229374" cy="315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1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問題與討論</a:t>
            </a:r>
            <a:r>
              <a:rPr lang="zh-TW" altLang="en-US" dirty="0">
                <a:ea typeface="標楷體" pitchFamily="65" charset="-120"/>
              </a:rPr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6" name="Picture 6" descr="j028887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200501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j023439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293096"/>
            <a:ext cx="2536479" cy="1723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0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79712" y="3068960"/>
            <a:ext cx="640871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</a:rPr>
              <a:t>報告結束</a:t>
            </a:r>
          </a:p>
          <a:p>
            <a:pPr eaLnBrk="1" hangingPunct="1">
              <a:buFontTx/>
              <a:buNone/>
            </a:pP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</a:rPr>
              <a:t>      謝謝大家！</a:t>
            </a:r>
          </a:p>
        </p:txBody>
      </p:sp>
    </p:spTree>
    <p:extLst>
      <p:ext uri="{BB962C8B-B14F-4D97-AF65-F5344CB8AC3E}">
        <p14:creationId xmlns:p14="http://schemas.microsoft.com/office/powerpoint/2010/main" val="42735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6190456" cy="792088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</a:rPr>
              <a:t>一</a:t>
            </a:r>
            <a:r>
              <a:rPr lang="zh-TW" altLang="en-US" dirty="0" smtClean="0">
                <a:latin typeface="標楷體" pitchFamily="65" charset="-120"/>
              </a:rPr>
              <a:t>、</a:t>
            </a:r>
            <a:r>
              <a:rPr lang="zh-TW" altLang="en-US" dirty="0">
                <a:latin typeface="標楷體" pitchFamily="65" charset="-120"/>
              </a:rPr>
              <a:t>前言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76864" cy="3744416"/>
          </a:xfrm>
        </p:spPr>
        <p:txBody>
          <a:bodyPr/>
          <a:lstStyle/>
          <a:p>
            <a:pPr lvl="1"/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為什麼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要了解</a:t>
            </a: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溝通？</a:t>
            </a:r>
            <a:endParaRPr lang="en-US" altLang="zh-TW" dirty="0" smtClean="0">
              <a:latin typeface="標楷體" pitchFamily="65" charset="-120"/>
            </a:endParaRPr>
          </a:p>
          <a:p>
            <a:pPr marL="471487" lvl="1" indent="0">
              <a:buNone/>
            </a:pPr>
            <a:endParaRPr lang="zh-TW" altLang="zh-TW" dirty="0" smtClean="0">
              <a:latin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9C1B-A584-469E-8625-CC6439EA5392}" type="datetime1">
              <a:rPr lang="zh-TW" altLang="en-US" smtClean="0"/>
              <a:pPr/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8" name="向右箭號 1"/>
          <p:cNvSpPr>
            <a:spLocks noChangeArrowheads="1"/>
          </p:cNvSpPr>
          <p:nvPr/>
        </p:nvSpPr>
        <p:spPr bwMode="auto">
          <a:xfrm>
            <a:off x="1979712" y="3451784"/>
            <a:ext cx="655638" cy="287337"/>
          </a:xfrm>
          <a:prstGeom prst="rightArrow">
            <a:avLst>
              <a:gd name="adj1" fmla="val 50000"/>
              <a:gd name="adj2" fmla="val 50146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50" y="3066339"/>
            <a:ext cx="19621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057275" y="3179528"/>
            <a:ext cx="8001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+mn-ea"/>
              </a:rPr>
              <a:t>人</a:t>
            </a:r>
            <a:endParaRPr lang="zh-TW" altLang="en-US" sz="4800" dirty="0"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57275" y="4581127"/>
            <a:ext cx="8001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latin typeface="+mn-ea"/>
              </a:rPr>
              <a:t>時</a:t>
            </a:r>
            <a:endParaRPr lang="zh-TW" altLang="en-US" sz="4800" dirty="0"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95645" y="2851709"/>
            <a:ext cx="8001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4800" b="1" dirty="0">
                <a:latin typeface="+mn-ea"/>
              </a:rPr>
              <a:t>事</a:t>
            </a:r>
            <a:endParaRPr lang="en-US" altLang="zh-TW" sz="4800" b="1" dirty="0">
              <a:latin typeface="+mn-ea"/>
            </a:endParaRPr>
          </a:p>
        </p:txBody>
      </p:sp>
      <p:sp>
        <p:nvSpPr>
          <p:cNvPr id="13" name="向右箭號 1"/>
          <p:cNvSpPr>
            <a:spLocks noChangeArrowheads="1"/>
          </p:cNvSpPr>
          <p:nvPr/>
        </p:nvSpPr>
        <p:spPr bwMode="auto">
          <a:xfrm>
            <a:off x="5876528" y="4798009"/>
            <a:ext cx="655638" cy="287337"/>
          </a:xfrm>
          <a:prstGeom prst="rightArrow">
            <a:avLst>
              <a:gd name="adj1" fmla="val 50000"/>
              <a:gd name="adj2" fmla="val 50146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65" y="2634537"/>
            <a:ext cx="15208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向右箭號 1"/>
          <p:cNvSpPr>
            <a:spLocks noChangeArrowheads="1"/>
          </p:cNvSpPr>
          <p:nvPr/>
        </p:nvSpPr>
        <p:spPr bwMode="auto">
          <a:xfrm>
            <a:off x="2123728" y="4853384"/>
            <a:ext cx="655638" cy="287337"/>
          </a:xfrm>
          <a:prstGeom prst="rightArrow">
            <a:avLst>
              <a:gd name="adj1" fmla="val 50000"/>
              <a:gd name="adj2" fmla="val 50146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7" name="向右箭號 1"/>
          <p:cNvSpPr>
            <a:spLocks noChangeArrowheads="1"/>
          </p:cNvSpPr>
          <p:nvPr/>
        </p:nvSpPr>
        <p:spPr bwMode="auto">
          <a:xfrm>
            <a:off x="5814593" y="3390981"/>
            <a:ext cx="655638" cy="287337"/>
          </a:xfrm>
          <a:prstGeom prst="rightArrow">
            <a:avLst>
              <a:gd name="adj1" fmla="val 50000"/>
              <a:gd name="adj2" fmla="val 50146"/>
            </a:avLst>
          </a:prstGeom>
          <a:solidFill>
            <a:schemeClr val="accent1">
              <a:lumMod val="5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ea typeface="新細明體" pitchFamily="18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60" y="4377927"/>
            <a:ext cx="1527175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70190"/>
            <a:ext cx="156845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4819291" y="4525753"/>
            <a:ext cx="80010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+mn-ea"/>
              </a:rPr>
              <a:t>地</a:t>
            </a:r>
            <a:endParaRPr lang="zh-TW" altLang="en-US" sz="4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31640" y="1340768"/>
            <a:ext cx="56218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溝通程序與</a:t>
            </a:r>
            <a:r>
              <a:rPr lang="zh-TW" alt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內容</a:t>
            </a:r>
            <a:r>
              <a:rPr lang="en-US" altLang="zh-TW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-1</a:t>
            </a:r>
            <a:endParaRPr lang="en-US" altLang="zh-TW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55776" y="2348880"/>
            <a:ext cx="3772272" cy="98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好的溝通者</a:t>
            </a:r>
            <a:endParaRPr lang="en-US" altLang="zh-TW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776" y="3284984"/>
            <a:ext cx="38884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45720" rIns="0" bIns="45720" numCol="1" anchor="ctr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kumimoji="0" sz="40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eaLnBrk="1" hangingPunct="1">
              <a:buClr>
                <a:srgbClr val="C00000"/>
              </a:buClr>
              <a:buSzPct val="100000"/>
              <a:buFont typeface="Wingdings" pitchFamily="2" charset="2"/>
              <a:buChar char="l"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審慎的傾聽</a:t>
            </a:r>
            <a:endParaRPr lang="en-US" altLang="zh-TW" b="1" dirty="0" smtClean="0">
              <a:solidFill>
                <a:srgbClr val="C00000"/>
              </a:solidFill>
              <a:latin typeface="+mn-ea"/>
            </a:endParaRPr>
          </a:p>
          <a:p>
            <a:pPr algn="l" eaLnBrk="1" hangingPunct="1">
              <a:buClr>
                <a:schemeClr val="accent5">
                  <a:lumMod val="50000"/>
                </a:schemeClr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b="1" dirty="0" smtClean="0">
                <a:latin typeface="+mn-ea"/>
              </a:rPr>
              <a:t>有效的表達</a:t>
            </a:r>
            <a:endParaRPr lang="en-US" altLang="zh-TW" b="1" dirty="0" smtClean="0">
              <a:latin typeface="+mn-ea"/>
            </a:endParaRPr>
          </a:p>
          <a:p>
            <a:pPr algn="l" eaLnBrk="1" hangingPunct="1">
              <a:buClr>
                <a:srgbClr val="C000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+mn-ea"/>
              </a:rPr>
              <a:t>標準的程序</a:t>
            </a:r>
            <a:endParaRPr lang="en-US" altLang="zh-TW" b="1" dirty="0" smtClean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7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28315"/>
            <a:ext cx="565558" cy="37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73" y="2628315"/>
            <a:ext cx="565558" cy="37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76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206833" y="1196752"/>
            <a:ext cx="559741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溝通程序與</a:t>
            </a:r>
            <a:r>
              <a:rPr lang="zh-TW" alt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內容</a:t>
            </a:r>
            <a:r>
              <a:rPr lang="en-US" altLang="zh-TW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-2</a:t>
            </a:r>
            <a:endParaRPr lang="en-US" altLang="zh-TW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771800" y="2636912"/>
            <a:ext cx="3124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800" b="1" u="sng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發話重點</a:t>
            </a:r>
            <a:endParaRPr lang="en-US" altLang="zh-TW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3356992"/>
            <a:ext cx="5761038" cy="143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+mn-ea"/>
              </a:rPr>
              <a:t>呼叫誰</a:t>
            </a:r>
            <a:r>
              <a:rPr lang="en-US" altLang="zh-TW" sz="3600" b="1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</a:rPr>
              <a:t>我是誰</a:t>
            </a:r>
            <a:r>
              <a:rPr lang="en-US" altLang="zh-TW" sz="3600" b="1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0000CC"/>
                </a:solidFill>
                <a:latin typeface="+mn-ea"/>
              </a:rPr>
              <a:t>在哪裡</a:t>
            </a:r>
            <a:r>
              <a:rPr lang="en-US" altLang="zh-TW" sz="3600" b="1" dirty="0" smtClean="0">
                <a:solidFill>
                  <a:srgbClr val="0000CC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0000CC"/>
                </a:solidFill>
                <a:latin typeface="+mn-ea"/>
              </a:rPr>
              <a:t>怎麼走</a:t>
            </a:r>
            <a:r>
              <a:rPr lang="en-US" altLang="zh-TW" sz="3600" b="1" dirty="0">
                <a:solidFill>
                  <a:srgbClr val="0000CC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0000CC"/>
                </a:solidFill>
                <a:latin typeface="+mn-ea"/>
              </a:rPr>
              <a:t>到哪裡</a:t>
            </a:r>
            <a:r>
              <a:rPr lang="en-US" altLang="zh-TW" sz="3600" b="1" dirty="0" smtClean="0">
                <a:solidFill>
                  <a:srgbClr val="0000CC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C00000"/>
                </a:solidFill>
                <a:latin typeface="+mn-ea"/>
              </a:rPr>
              <a:t>做什麼</a:t>
            </a:r>
            <a:r>
              <a:rPr lang="en-US" altLang="zh-TW" sz="3600" b="1" dirty="0" smtClean="0">
                <a:solidFill>
                  <a:srgbClr val="C00000"/>
                </a:solidFill>
                <a:latin typeface="+mn-ea"/>
              </a:rPr>
              <a:t>-</a:t>
            </a:r>
            <a:r>
              <a:rPr lang="zh-TW" altLang="en-US" sz="3600" b="1" dirty="0" smtClean="0">
                <a:solidFill>
                  <a:srgbClr val="0000CC"/>
                </a:solidFill>
                <a:latin typeface="+mn-ea"/>
              </a:rPr>
              <a:t>多久</a:t>
            </a:r>
            <a:endParaRPr lang="en-US" altLang="zh-TW" sz="3600" b="1" dirty="0" smtClean="0">
              <a:solidFill>
                <a:srgbClr val="0000CC"/>
              </a:solidFill>
              <a:latin typeface="+mn-ea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92" y="4725144"/>
            <a:ext cx="39624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89" y="2564904"/>
            <a:ext cx="595088" cy="39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53488"/>
            <a:ext cx="596812" cy="39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6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9176" y="1268760"/>
            <a:ext cx="54006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TW" alt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溝通程序與</a:t>
            </a:r>
            <a:r>
              <a:rPr lang="zh-TW" altLang="en-US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內容</a:t>
            </a:r>
            <a:r>
              <a:rPr lang="en-US" altLang="zh-TW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</a:rPr>
              <a:t>-3</a:t>
            </a:r>
            <a:endParaRPr lang="en-US" altLang="zh-TW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</a:endParaRPr>
          </a:p>
        </p:txBody>
      </p:sp>
      <p:sp>
        <p:nvSpPr>
          <p:cNvPr id="5" name="矩形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00562" y="2434571"/>
            <a:ext cx="2808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ea"/>
              </a:rPr>
              <a:t>溝通管道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9176" y="2924944"/>
            <a:ext cx="6366147" cy="196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zh-TW" altLang="en-US" sz="2800" b="1" dirty="0" smtClean="0">
                <a:solidFill>
                  <a:srgbClr val="0000CC"/>
                </a:solidFill>
                <a:latin typeface="+mn-ea"/>
              </a:rPr>
              <a:t>無線電、電話</a:t>
            </a:r>
            <a:endParaRPr lang="en-US" altLang="zh-TW" sz="2800" b="1" dirty="0" smtClean="0">
              <a:solidFill>
                <a:srgbClr val="0000CC"/>
              </a:solidFill>
              <a:latin typeface="+mn-ea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zh-TW" altLang="zh-TW" sz="2800" b="1" dirty="0" smtClean="0">
                <a:latin typeface="+mn-ea"/>
              </a:rPr>
              <a:t>燈光信號</a:t>
            </a:r>
            <a:r>
              <a:rPr lang="zh-TW" altLang="en-US" sz="2800" b="1" dirty="0" smtClean="0">
                <a:latin typeface="+mn-ea"/>
              </a:rPr>
              <a:t>：無線電故障時</a:t>
            </a:r>
            <a:r>
              <a:rPr lang="zh-TW" altLang="zh-TW" sz="2800" b="1" dirty="0" smtClean="0">
                <a:latin typeface="+mn-ea"/>
              </a:rPr>
              <a:t>，</a:t>
            </a:r>
            <a:r>
              <a:rPr lang="zh-TW" altLang="zh-TW" sz="2800" b="1" dirty="0" smtClean="0">
                <a:solidFill>
                  <a:srgbClr val="C00000"/>
                </a:solidFill>
                <a:latin typeface="+mn-ea"/>
              </a:rPr>
              <a:t>閃爍</a:t>
            </a:r>
            <a:endParaRPr lang="en-US" altLang="zh-TW" sz="2800" b="1" dirty="0" smtClean="0">
              <a:solidFill>
                <a:srgbClr val="C00000"/>
              </a:solidFill>
              <a:latin typeface="+mn-ea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C00000"/>
                </a:solidFill>
                <a:latin typeface="+mn-ea"/>
              </a:rPr>
              <a:t>    </a:t>
            </a:r>
            <a:r>
              <a:rPr lang="zh-TW" altLang="zh-TW" sz="2800" b="1" dirty="0" smtClean="0">
                <a:solidFill>
                  <a:srgbClr val="C00000"/>
                </a:solidFill>
                <a:latin typeface="+mn-ea"/>
              </a:rPr>
              <a:t>跑道或滑行道燈</a:t>
            </a:r>
            <a:r>
              <a:rPr lang="zh-TW" altLang="zh-TW" sz="2800" b="1" dirty="0" smtClean="0">
                <a:latin typeface="+mn-ea"/>
              </a:rPr>
              <a:t>，警示脫離跑道</a:t>
            </a:r>
            <a:endParaRPr lang="en-US" altLang="zh-TW" sz="2800" b="1" dirty="0" smtClean="0"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3" y="4570504"/>
            <a:ext cx="1884169" cy="187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02705"/>
            <a:ext cx="1758308" cy="189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26892"/>
            <a:ext cx="1632941" cy="19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98250"/>
            <a:ext cx="628063" cy="415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Program Files\Microsoft Office\MEDIA\OFFICE14\Lines\BD14595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132"/>
            <a:ext cx="564102" cy="37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6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6190456" cy="1368152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</a:rPr>
              <a:t>二</a:t>
            </a:r>
            <a:r>
              <a:rPr lang="zh-TW" altLang="en-US" dirty="0" smtClean="0">
                <a:latin typeface="標楷體" pitchFamily="65" charset="-120"/>
              </a:rPr>
              <a:t>、</a:t>
            </a:r>
            <a:r>
              <a:rPr lang="zh-TW" altLang="en-US" dirty="0">
                <a:latin typeface="標楷體" pitchFamily="65" charset="-120"/>
              </a:rPr>
              <a:t>裝備檢查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208912" cy="3888432"/>
          </a:xfrm>
        </p:spPr>
        <p:txBody>
          <a:bodyPr/>
          <a:lstStyle/>
          <a:p>
            <a:pPr algn="l"/>
            <a:r>
              <a:rPr lang="en-US" altLang="zh-TW" sz="2800" dirty="0" smtClean="0">
                <a:latin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</a:rPr>
              <a:t>上場面先前檢查無線電是否堪用及電量足夠否</a:t>
            </a:r>
            <a:endParaRPr lang="en-US" altLang="zh-TW" sz="2800" dirty="0" smtClean="0">
              <a:latin typeface="標楷體" pitchFamily="65" charset="-120"/>
            </a:endParaRPr>
          </a:p>
          <a:p>
            <a:pPr algn="l"/>
            <a:r>
              <a:rPr lang="en-US" altLang="zh-TW" sz="2800" dirty="0" smtClean="0">
                <a:latin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</a:rPr>
              <a:t>攜帶手機以備不時之需</a:t>
            </a:r>
            <a:r>
              <a:rPr lang="en-US" altLang="zh-TW" sz="2800" dirty="0" smtClean="0">
                <a:latin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</a:rPr>
              <a:t>塔臺電話：</a:t>
            </a:r>
            <a:r>
              <a:rPr lang="en-US" altLang="zh-TW" sz="2800" dirty="0" smtClean="0">
                <a:latin typeface="標楷體" pitchFamily="65" charset="-120"/>
              </a:rPr>
              <a:t>313882)</a:t>
            </a:r>
            <a:endParaRPr lang="en-US" altLang="zh-TW" dirty="0" smtClean="0">
              <a:latin typeface="標楷體" pitchFamily="65" charset="-120"/>
            </a:endParaRPr>
          </a:p>
          <a:p>
            <a:pPr algn="l"/>
            <a:endParaRPr lang="en-US" altLang="zh-TW" sz="1400" dirty="0" smtClean="0">
              <a:latin typeface="標楷體" pitchFamily="65" charset="-120"/>
            </a:endParaRPr>
          </a:p>
          <a:p>
            <a:pPr algn="l"/>
            <a:endParaRPr lang="en-US" altLang="zh-TW" sz="1400" dirty="0">
              <a:latin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9C1B-A584-469E-8625-CC6439EA5392}" type="datetime1">
              <a:rPr lang="zh-TW" altLang="en-US" smtClean="0"/>
              <a:pPr/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無線電通話程序要旨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航空器在地面活動時機動性不如車輛，航空器駕駛艙內看地面活動之能見度受限制遠不如車輛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因此當車輛作業接近航空器時應提高警覺，遵守所有機場作業程序及航管指示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4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所有無線電使用者應使用</a:t>
            </a:r>
            <a:r>
              <a:rPr lang="zh-TW" altLang="en-US" sz="2400" b="1" dirty="0">
                <a:solidFill>
                  <a:srgbClr val="FF0000"/>
                </a:solidFill>
              </a:rPr>
              <a:t>正確無線電通話術語</a:t>
            </a:r>
            <a:r>
              <a:rPr lang="zh-TW" altLang="en-US" sz="2400" dirty="0"/>
              <a:t>，所有車輛駕駛人於活動區</a:t>
            </a:r>
            <a:r>
              <a:rPr lang="zh-TW" altLang="en-US" sz="2400" b="1" dirty="0">
                <a:solidFill>
                  <a:srgbClr val="FF0000"/>
                </a:solidFill>
              </a:rPr>
              <a:t>持續</a:t>
            </a:r>
            <a:r>
              <a:rPr lang="zh-TW" altLang="en-US" sz="2400" dirty="0"/>
              <a:t>守聽守觀是很重要的，除了能接受塔台進一步航管指示外並且能夠明瞭其他航情之動態、意向，因此能減少衝突之危險。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744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無線電發話技巧</a:t>
            </a:r>
            <a:r>
              <a:rPr lang="en-US" altLang="zh-TW" dirty="0">
                <a:ea typeface="標楷體" pitchFamily="65" charset="-120"/>
              </a:rPr>
              <a:t>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正確無線電發話技巧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          是傳遞訊息清楚、滿意被接收之保證！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發話技巧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一、於發射無線電前監聽波道，以免干擾其他 </a:t>
            </a:r>
            <a:r>
              <a:rPr lang="zh-TW" altLang="en-US" sz="2400" dirty="0" smtClean="0"/>
              <a:t>單位</a:t>
            </a:r>
            <a:r>
              <a:rPr lang="zh-TW" altLang="en-US" sz="2400" dirty="0"/>
              <a:t>之</a:t>
            </a:r>
            <a:r>
              <a:rPr lang="zh-TW" altLang="en-US" sz="2400" dirty="0" smtClean="0"/>
              <a:t>無線</a:t>
            </a:r>
            <a:endParaRPr lang="en-US" altLang="zh-TW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</a:t>
            </a:r>
            <a:r>
              <a:rPr lang="zh-TW" altLang="en-US" sz="2400" dirty="0" smtClean="0"/>
              <a:t>電</a:t>
            </a:r>
            <a:r>
              <a:rPr lang="zh-TW" altLang="en-US" sz="2400" dirty="0"/>
              <a:t>發話。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二、熟悉正確無線電操作技巧。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三、以正常語調，清晰發話。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zh-TW" altLang="en-US" sz="2400" dirty="0"/>
              <a:t>四、保持每分鐘</a:t>
            </a:r>
            <a:r>
              <a:rPr lang="en-US" altLang="zh-TW" sz="2400" dirty="0"/>
              <a:t>100</a:t>
            </a:r>
            <a:r>
              <a:rPr lang="zh-TW" altLang="en-US" sz="2400" dirty="0"/>
              <a:t>字平穩速度發話。如發話 </a:t>
            </a:r>
            <a:r>
              <a:rPr lang="zh-TW" altLang="en-US" sz="2400" dirty="0" smtClean="0"/>
              <a:t>內容</a:t>
            </a:r>
            <a:r>
              <a:rPr lang="zh-TW" altLang="en-US" sz="2400" dirty="0"/>
              <a:t>需</a:t>
            </a:r>
            <a:r>
              <a:rPr lang="zh-TW" altLang="en-US" sz="2400" dirty="0" smtClean="0"/>
              <a:t>對方</a:t>
            </a:r>
            <a:endParaRPr lang="en-US" altLang="zh-TW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</a:t>
            </a:r>
            <a:r>
              <a:rPr lang="zh-TW" altLang="en-US" sz="2400" dirty="0" smtClean="0"/>
              <a:t>抄寫</a:t>
            </a:r>
            <a:r>
              <a:rPr lang="zh-TW" altLang="en-US" sz="2400" dirty="0"/>
              <a:t>則發話需再慢些。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9C1B-A584-469E-8625-CC6439EA5392}" type="datetime1">
              <a:rPr lang="zh-TW" altLang="en-US" smtClean="0"/>
              <a:pPr>
                <a:defRPr/>
              </a:pPr>
              <a:t>2020/5/28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F2301-F3ED-472B-96D2-A3BA949BA042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529915"/>
      </p:ext>
    </p:extLst>
  </p:cSld>
  <p:clrMapOvr>
    <a:masterClrMapping/>
  </p:clrMapOvr>
</p:sld>
</file>

<file path=ppt/theme/theme1.xml><?xml version="1.0" encoding="utf-8"?>
<a:theme xmlns:a="http://schemas.openxmlformats.org/drawingml/2006/main" name="工程隊簡報樣本(1-231006-A)">
  <a:themeElements>
    <a:clrScheme name="工程隊簡報樣本(1-231006-A)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工程隊簡報樣本(1-231006-A)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工程隊簡報樣本(1-231006-A)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工程隊簡報樣本(1-231006-A)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工程隊簡報樣本(1-231006-A)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工程隊簡報樣本(1-231006-A)</Template>
  <TotalTime>12628</TotalTime>
  <Words>1052</Words>
  <Application>Microsoft Office PowerPoint</Application>
  <PresentationFormat>如螢幕大小 (4:3)</PresentationFormat>
  <Paragraphs>215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工程隊簡報樣本(1-231006-A)</vt:lpstr>
      <vt:lpstr>空側作業_無線電使用程序與方式</vt:lpstr>
      <vt:lpstr>簡報大綱</vt:lpstr>
      <vt:lpstr>一、前言</vt:lpstr>
      <vt:lpstr>溝通程序與內容-1</vt:lpstr>
      <vt:lpstr>溝通程序與內容-2</vt:lpstr>
      <vt:lpstr>溝通程序與內容-3</vt:lpstr>
      <vt:lpstr>二、裝備檢查</vt:lpstr>
      <vt:lpstr>無線電通話程序要旨</vt:lpstr>
      <vt:lpstr>無線電發話技巧-1</vt:lpstr>
      <vt:lpstr>無線電發話技巧-2</vt:lpstr>
      <vt:lpstr>三、無線電術語-1</vt:lpstr>
      <vt:lpstr>三、無線電術語-2</vt:lpstr>
      <vt:lpstr>三、無線電術語-3</vt:lpstr>
      <vt:lpstr>四、無線電範例-1</vt:lpstr>
      <vt:lpstr>四、無線電範例-2</vt:lpstr>
      <vt:lpstr>五、跑滑道等待位置</vt:lpstr>
      <vt:lpstr> 無線電通訊範例-4</vt:lpstr>
      <vt:lpstr>熟諳機場作業規定</vt:lpstr>
      <vt:lpstr>PowerPoint 簡報</vt:lpstr>
      <vt:lpstr>跑道警戒燈 (Runway Guard Lights)</vt:lpstr>
      <vt:lpstr>PowerPoint 簡報</vt:lpstr>
      <vt:lpstr>問題與討論 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ANWS</dc:creator>
  <cp:lastModifiedBy>鄒嘉威</cp:lastModifiedBy>
  <cp:revision>1025</cp:revision>
  <cp:lastPrinted>2011-01-10T07:03:34Z</cp:lastPrinted>
  <dcterms:created xsi:type="dcterms:W3CDTF">2008-11-06T09:01:23Z</dcterms:created>
  <dcterms:modified xsi:type="dcterms:W3CDTF">2020-05-28T08:08:03Z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