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7" r:id="rId1"/>
  </p:sldMasterIdLst>
  <p:notesMasterIdLst>
    <p:notesMasterId r:id="rId39"/>
  </p:notesMasterIdLst>
  <p:sldIdLst>
    <p:sldId id="270" r:id="rId2"/>
    <p:sldId id="299" r:id="rId3"/>
    <p:sldId id="292" r:id="rId4"/>
    <p:sldId id="259" r:id="rId5"/>
    <p:sldId id="261" r:id="rId6"/>
    <p:sldId id="271" r:id="rId7"/>
    <p:sldId id="291" r:id="rId8"/>
    <p:sldId id="272" r:id="rId9"/>
    <p:sldId id="273" r:id="rId10"/>
    <p:sldId id="274" r:id="rId11"/>
    <p:sldId id="275" r:id="rId12"/>
    <p:sldId id="276" r:id="rId13"/>
    <p:sldId id="277" r:id="rId14"/>
    <p:sldId id="278" r:id="rId15"/>
    <p:sldId id="281" r:id="rId16"/>
    <p:sldId id="279" r:id="rId17"/>
    <p:sldId id="280" r:id="rId18"/>
    <p:sldId id="282" r:id="rId19"/>
    <p:sldId id="283" r:id="rId20"/>
    <p:sldId id="284" r:id="rId21"/>
    <p:sldId id="285" r:id="rId22"/>
    <p:sldId id="286" r:id="rId23"/>
    <p:sldId id="287" r:id="rId24"/>
    <p:sldId id="288" r:id="rId25"/>
    <p:sldId id="289" r:id="rId26"/>
    <p:sldId id="294" r:id="rId27"/>
    <p:sldId id="310" r:id="rId28"/>
    <p:sldId id="311" r:id="rId29"/>
    <p:sldId id="312" r:id="rId30"/>
    <p:sldId id="304" r:id="rId31"/>
    <p:sldId id="303" r:id="rId32"/>
    <p:sldId id="308" r:id="rId33"/>
    <p:sldId id="305" r:id="rId34"/>
    <p:sldId id="306" r:id="rId35"/>
    <p:sldId id="307" r:id="rId36"/>
    <p:sldId id="309" r:id="rId37"/>
    <p:sldId id="298" r:id="rId38"/>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6600"/>
    <a:srgbClr val="FF6699"/>
    <a:srgbClr val="FF99FF"/>
    <a:srgbClr val="0000FF"/>
    <a:srgbClr val="FF33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336" y="-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EB00DC4-05F2-4EB8-B171-C43FE5374441}" type="datetimeFigureOut">
              <a:rPr lang="zh-TW" altLang="en-US" smtClean="0"/>
              <a:t>2020/2/26</a:t>
            </a:fld>
            <a:endParaRPr lang="zh-TW" altLang="en-US"/>
          </a:p>
        </p:txBody>
      </p:sp>
      <p:sp>
        <p:nvSpPr>
          <p:cNvPr id="4" name="投影片圖像版面配置區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CF536B7-6F7A-4606-B869-472925843CD4}" type="slidenum">
              <a:rPr lang="zh-TW" altLang="en-US" smtClean="0"/>
              <a:t>‹#›</a:t>
            </a:fld>
            <a:endParaRPr lang="zh-TW" altLang="en-US"/>
          </a:p>
        </p:txBody>
      </p:sp>
    </p:spTree>
    <p:extLst>
      <p:ext uri="{BB962C8B-B14F-4D97-AF65-F5344CB8AC3E}">
        <p14:creationId xmlns:p14="http://schemas.microsoft.com/office/powerpoint/2010/main" val="245214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xfrm>
            <a:off x="680720" y="4721186"/>
            <a:ext cx="5445760" cy="447270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TW" smtClean="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5852D7F-9986-40F4-ADF5-FDF9EEC8C1C7}" type="slidenum">
              <a:rPr lang="en-GB" altLang="zh-TW">
                <a:solidFill>
                  <a:srgbClr val="000099"/>
                </a:solidFill>
              </a:rPr>
              <a:pPr eaLnBrk="1" hangingPunct="1"/>
              <a:t>3</a:t>
            </a:fld>
            <a:endParaRPr lang="en-GB" altLang="zh-TW">
              <a:solidFill>
                <a:srgbClr val="000099"/>
              </a:solidFill>
            </a:endParaRPr>
          </a:p>
        </p:txBody>
      </p:sp>
    </p:spTree>
    <p:extLst>
      <p:ext uri="{BB962C8B-B14F-4D97-AF65-F5344CB8AC3E}">
        <p14:creationId xmlns:p14="http://schemas.microsoft.com/office/powerpoint/2010/main" val="3187575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xfrm>
            <a:off x="680720" y="4721186"/>
            <a:ext cx="5445760" cy="447270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TW"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E0EE95B-0824-42B0-AAF6-575B07AB2018}" type="slidenum">
              <a:rPr lang="en-GB" altLang="zh-TW">
                <a:solidFill>
                  <a:srgbClr val="000099"/>
                </a:solidFill>
              </a:rPr>
              <a:pPr eaLnBrk="1" hangingPunct="1"/>
              <a:t>4</a:t>
            </a:fld>
            <a:endParaRPr lang="en-GB" altLang="zh-TW">
              <a:solidFill>
                <a:srgbClr val="000099"/>
              </a:solidFill>
            </a:endParaRPr>
          </a:p>
        </p:txBody>
      </p:sp>
    </p:spTree>
    <p:extLst>
      <p:ext uri="{BB962C8B-B14F-4D97-AF65-F5344CB8AC3E}">
        <p14:creationId xmlns:p14="http://schemas.microsoft.com/office/powerpoint/2010/main" val="1723060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xfrm>
            <a:off x="680720" y="4721186"/>
            <a:ext cx="5445760" cy="447270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TW"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1C33A6-4B73-487F-BF2B-309D0FF6BCED}" type="slidenum">
              <a:rPr lang="en-GB" altLang="zh-TW">
                <a:solidFill>
                  <a:srgbClr val="000099"/>
                </a:solidFill>
              </a:rPr>
              <a:pPr eaLnBrk="1" hangingPunct="1"/>
              <a:t>5</a:t>
            </a:fld>
            <a:endParaRPr lang="en-GB" altLang="zh-TW">
              <a:solidFill>
                <a:srgbClr val="000099"/>
              </a:solidFill>
            </a:endParaRPr>
          </a:p>
        </p:txBody>
      </p:sp>
    </p:spTree>
    <p:extLst>
      <p:ext uri="{BB962C8B-B14F-4D97-AF65-F5344CB8AC3E}">
        <p14:creationId xmlns:p14="http://schemas.microsoft.com/office/powerpoint/2010/main" val="1221151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6CB6752F-B7B1-4C6E-9039-54B42464D6ED}" type="slidenum">
              <a:rPr lang="en-US" altLang="zh-TW">
                <a:solidFill>
                  <a:srgbClr val="000000"/>
                </a:solidFill>
              </a:rPr>
              <a:pPr/>
              <a:t>21</a:t>
            </a:fld>
            <a:endParaRPr lang="en-US" altLang="zh-TW">
              <a:solidFill>
                <a:srgbClr val="000000"/>
              </a:solidFill>
            </a:endParaRPr>
          </a:p>
        </p:txBody>
      </p:sp>
      <p:sp>
        <p:nvSpPr>
          <p:cNvPr id="528386" name="Rectangle 2"/>
          <p:cNvSpPr>
            <a:spLocks noChangeArrowheads="1"/>
          </p:cNvSpPr>
          <p:nvPr/>
        </p:nvSpPr>
        <p:spPr bwMode="auto">
          <a:xfrm>
            <a:off x="3857413" y="0"/>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latin typeface="Arial" panose="020B0604020202020204" pitchFamily="34" charset="0"/>
            </a:endParaRPr>
          </a:p>
        </p:txBody>
      </p:sp>
      <p:sp>
        <p:nvSpPr>
          <p:cNvPr id="528387" name="Rectangle 3"/>
          <p:cNvSpPr>
            <a:spLocks noChangeArrowheads="1"/>
          </p:cNvSpPr>
          <p:nvPr/>
        </p:nvSpPr>
        <p:spPr bwMode="auto">
          <a:xfrm>
            <a:off x="3857413" y="9442371"/>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fontAlgn="base">
              <a:spcBef>
                <a:spcPct val="0"/>
              </a:spcBef>
              <a:spcAft>
                <a:spcPct val="0"/>
              </a:spcAft>
            </a:pPr>
            <a:r>
              <a:rPr kumimoji="1" lang="en-US" altLang="zh-TW" sz="1200" smtClean="0">
                <a:solidFill>
                  <a:srgbClr val="000000"/>
                </a:solidFill>
                <a:latin typeface="Times New Roman" panose="02020603050405020304" pitchFamily="18" charset="0"/>
                <a:ea typeface="細明體" panose="02020509000000000000" pitchFamily="49" charset="-120"/>
              </a:rPr>
              <a:t>12</a:t>
            </a:r>
          </a:p>
        </p:txBody>
      </p:sp>
      <p:sp>
        <p:nvSpPr>
          <p:cNvPr id="528388" name="Rectangle 4"/>
          <p:cNvSpPr>
            <a:spLocks noChangeArrowheads="1"/>
          </p:cNvSpPr>
          <p:nvPr/>
        </p:nvSpPr>
        <p:spPr bwMode="auto">
          <a:xfrm>
            <a:off x="0" y="9442371"/>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latin typeface="Arial" panose="020B0604020202020204" pitchFamily="34" charset="0"/>
            </a:endParaRPr>
          </a:p>
        </p:txBody>
      </p:sp>
      <p:sp>
        <p:nvSpPr>
          <p:cNvPr id="528389" name="Rectangle 5"/>
          <p:cNvSpPr>
            <a:spLocks noChangeArrowheads="1"/>
          </p:cNvSpPr>
          <p:nvPr/>
        </p:nvSpPr>
        <p:spPr bwMode="auto">
          <a:xfrm>
            <a:off x="0" y="0"/>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4031762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70A0724C-013E-4797-B8E5-937DBF30BEB0}" type="slidenum">
              <a:rPr lang="zh-TW" altLang="en-US" smtClean="0"/>
              <a:t>31</a:t>
            </a:fld>
            <a:endParaRPr lang="zh-TW" altLang="en-US"/>
          </a:p>
        </p:txBody>
      </p:sp>
    </p:spTree>
    <p:extLst>
      <p:ext uri="{BB962C8B-B14F-4D97-AF65-F5344CB8AC3E}">
        <p14:creationId xmlns:p14="http://schemas.microsoft.com/office/powerpoint/2010/main" val="2857147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15252A33-457D-4DDA-98F9-B03E12FA38E6}" type="datetimeFigureOut">
              <a:rPr lang="en-US" altLang="zh-TW">
                <a:solidFill>
                  <a:srgbClr val="000000"/>
                </a:solidFill>
              </a:rPr>
              <a:pPr>
                <a:defRPr/>
              </a:pPr>
              <a:t>2/26/2020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8D16E8-75BF-402A-BF9E-2858FAFC95E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5359779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80D08DE3-FB22-40FD-AB68-4D36D2F9ACFE}" type="datetimeFigureOut">
              <a:rPr lang="en-US" altLang="zh-TW">
                <a:solidFill>
                  <a:srgbClr val="000000"/>
                </a:solidFill>
              </a:rPr>
              <a:pPr>
                <a:defRPr/>
              </a:pPr>
              <a:t>2/26/2020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D88773-3864-4923-8F99-2BFE49F52A1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110520753"/>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765175"/>
            <a:ext cx="1943100" cy="53308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84213" y="765175"/>
            <a:ext cx="5678487" cy="53308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D7D419DD-6025-4F4B-AC3C-FBD5C1B79E1D}" type="datetimeFigureOut">
              <a:rPr lang="en-US" altLang="zh-TW">
                <a:solidFill>
                  <a:srgbClr val="000000"/>
                </a:solidFill>
              </a:rPr>
              <a:pPr>
                <a:defRPr/>
              </a:pPr>
              <a:t>2/26/2020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EEA981D-828F-47D7-BE4C-F2F520820E30}"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403783508"/>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684213" y="765175"/>
            <a:ext cx="7772400" cy="8636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685800" y="1773238"/>
            <a:ext cx="7772400" cy="4322762"/>
          </a:xfrm>
        </p:spPr>
        <p:txBody>
          <a:bodyPr/>
          <a:lstStyle/>
          <a:p>
            <a:pPr lvl="0"/>
            <a:endParaRPr lang="zh-TW"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19A59727-5B64-49A5-9B69-C177F3B9D9B0}" type="datetimeFigureOut">
              <a:rPr lang="en-US" altLang="zh-TW">
                <a:solidFill>
                  <a:srgbClr val="000000"/>
                </a:solidFill>
              </a:rPr>
              <a:pPr>
                <a:defRPr/>
              </a:pPr>
              <a:t>2/26/2020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912B7C-A426-4222-8E5E-7E902FD3BFF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767626987"/>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684213" y="765175"/>
            <a:ext cx="7772400" cy="863600"/>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685800" y="1773238"/>
            <a:ext cx="7772400" cy="4322762"/>
          </a:xfrm>
        </p:spPr>
        <p:txBody>
          <a:bodyPr/>
          <a:lstStyle/>
          <a:p>
            <a:pPr lvl="0"/>
            <a:endParaRPr lang="zh-TW"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08300023-834A-4813-928F-D5D6A8DB00A0}" type="datetimeFigureOut">
              <a:rPr lang="en-US" altLang="zh-TW">
                <a:solidFill>
                  <a:srgbClr val="000000"/>
                </a:solidFill>
              </a:rPr>
              <a:pPr>
                <a:defRPr/>
              </a:pPr>
              <a:t>2/26/2020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213229-380A-47CE-B81A-68447CC03E32}"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454098377"/>
      </p:ext>
    </p:extLst>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684213" y="765175"/>
            <a:ext cx="7772400" cy="8636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685800" y="1773238"/>
            <a:ext cx="3810000" cy="432276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773238"/>
            <a:ext cx="3810000" cy="432276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773DA7F2-695B-4F0C-8DA6-8018E5B3F42E}" type="datetimeFigureOut">
              <a:rPr lang="en-US" altLang="zh-TW">
                <a:solidFill>
                  <a:srgbClr val="000000"/>
                </a:solidFill>
              </a:rPr>
              <a:pPr>
                <a:defRPr/>
              </a:pPr>
              <a:t>2/26/2020</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B96919-9C22-4AAF-8A15-8B4F2289AC0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94331942"/>
      </p:ext>
    </p:extLst>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標題及圖表或組織圖">
    <p:spTree>
      <p:nvGrpSpPr>
        <p:cNvPr id="1" name=""/>
        <p:cNvGrpSpPr/>
        <p:nvPr/>
      </p:nvGrpSpPr>
      <p:grpSpPr>
        <a:xfrm>
          <a:off x="0" y="0"/>
          <a:ext cx="0" cy="0"/>
          <a:chOff x="0" y="0"/>
          <a:chExt cx="0" cy="0"/>
        </a:xfrm>
      </p:grpSpPr>
      <p:sp>
        <p:nvSpPr>
          <p:cNvPr id="2" name="標題 1"/>
          <p:cNvSpPr>
            <a:spLocks noGrp="1"/>
          </p:cNvSpPr>
          <p:nvPr>
            <p:ph type="title"/>
          </p:nvPr>
        </p:nvSpPr>
        <p:spPr>
          <a:xfrm>
            <a:off x="684213" y="765175"/>
            <a:ext cx="7772400" cy="863600"/>
          </a:xfrm>
        </p:spPr>
        <p:txBody>
          <a:bodyPr/>
          <a:lstStyle/>
          <a:p>
            <a:r>
              <a:rPr lang="zh-TW" altLang="en-US" smtClean="0"/>
              <a:t>按一下以編輯母片標題樣式</a:t>
            </a:r>
            <a:endParaRPr lang="zh-TW" altLang="en-US"/>
          </a:p>
        </p:txBody>
      </p:sp>
      <p:sp>
        <p:nvSpPr>
          <p:cNvPr id="3" name="SmartArt 版面配置區 2"/>
          <p:cNvSpPr>
            <a:spLocks noGrp="1"/>
          </p:cNvSpPr>
          <p:nvPr>
            <p:ph type="dgm" idx="1"/>
          </p:nvPr>
        </p:nvSpPr>
        <p:spPr>
          <a:xfrm>
            <a:off x="685800" y="1773238"/>
            <a:ext cx="7772400" cy="4322762"/>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34F6563D-A38E-48C2-8A65-6BC69ACC574A}" type="datetimeFigureOut">
              <a:rPr lang="en-US" altLang="zh-TW">
                <a:solidFill>
                  <a:srgbClr val="000000"/>
                </a:solidFill>
              </a:rPr>
              <a:pPr>
                <a:defRPr/>
              </a:pPr>
              <a:t>2/26/2020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DF995CE-21E1-48B6-BEF3-20EB68700D0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700277147"/>
      </p:ext>
    </p:extLst>
  </p:cSld>
  <p:clrMapOvr>
    <a:masterClrMapping/>
  </p:clrMapOv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684213" y="765175"/>
            <a:ext cx="7773987" cy="53308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fld id="{D6F768BB-A2E4-4B57-B0B7-1D7E0C049CFC}" type="datetimeFigureOut">
              <a:rPr lang="en-US" altLang="zh-TW">
                <a:solidFill>
                  <a:srgbClr val="000000"/>
                </a:solidFill>
              </a:rPr>
              <a:pPr>
                <a:defRPr/>
              </a:pPr>
              <a:t>2/26/2020</a:t>
            </a:fld>
            <a:endParaRPr lang="en-US" altLang="zh-TW">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2E37E4C-5720-461E-A470-3F060D032AE2}"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430955146"/>
      </p:ext>
    </p:extLst>
  </p:cSld>
  <p:clrMapOvr>
    <a:masterClrMapping/>
  </p:clrMapOv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Title 1"/>
          <p:cNvSpPr txBox="1">
            <a:spLocks/>
          </p:cNvSpPr>
          <p:nvPr userDrawn="1"/>
        </p:nvSpPr>
        <p:spPr bwMode="auto">
          <a:xfrm>
            <a:off x="380828" y="1132805"/>
            <a:ext cx="8382344" cy="1071569"/>
          </a:xfrm>
          <a:prstGeom prst="rect">
            <a:avLst/>
          </a:prstGeom>
          <a:noFill/>
          <a:ln w="9525">
            <a:noFill/>
            <a:miter lim="800000"/>
            <a:headEnd/>
            <a:tailEnd/>
          </a:ln>
        </p:spPr>
        <p:txBody>
          <a:bodyPr anchor="ctr"/>
          <a:lstStyle/>
          <a:p>
            <a:pPr algn="ctr" fontAlgn="base">
              <a:lnSpc>
                <a:spcPct val="170000"/>
              </a:lnSpc>
              <a:spcBef>
                <a:spcPct val="0"/>
              </a:spcBef>
              <a:spcAft>
                <a:spcPct val="0"/>
              </a:spcAft>
              <a:defRPr/>
            </a:pPr>
            <a:r>
              <a:rPr lang="en-CA"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rPr>
              <a:t>Safety Management Systems (SMS) Course</a:t>
            </a:r>
            <a:endParaRPr lang="en-GB"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endParaRPr>
          </a:p>
        </p:txBody>
      </p:sp>
      <p:grpSp>
        <p:nvGrpSpPr>
          <p:cNvPr id="4" name="Group 10"/>
          <p:cNvGrpSpPr>
            <a:grpSpLocks/>
          </p:cNvGrpSpPr>
          <p:nvPr userDrawn="1"/>
        </p:nvGrpSpPr>
        <p:grpSpPr bwMode="auto">
          <a:xfrm>
            <a:off x="144463" y="6437313"/>
            <a:ext cx="8855075" cy="307975"/>
            <a:chOff x="113" y="4055"/>
            <a:chExt cx="5579" cy="194"/>
          </a:xfrm>
        </p:grpSpPr>
        <p:sp>
          <p:nvSpPr>
            <p:cNvPr id="6" name="Text Box 11"/>
            <p:cNvSpPr txBox="1">
              <a:spLocks noChangeArrowheads="1"/>
            </p:cNvSpPr>
            <p:nvPr userDrawn="1"/>
          </p:nvSpPr>
          <p:spPr bwMode="auto">
            <a:xfrm>
              <a:off x="113" y="4055"/>
              <a:ext cx="864" cy="19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zh-TW" sz="1400" i="1">
                  <a:solidFill>
                    <a:srgbClr val="000099"/>
                  </a:solidFill>
                </a:rPr>
                <a:t>Revision N° 13 </a:t>
              </a:r>
            </a:p>
          </p:txBody>
        </p:sp>
        <p:sp>
          <p:nvSpPr>
            <p:cNvPr id="7" name="Text Box 12"/>
            <p:cNvSpPr txBox="1">
              <a:spLocks noChangeArrowheads="1"/>
            </p:cNvSpPr>
            <p:nvPr userDrawn="1"/>
          </p:nvSpPr>
          <p:spPr bwMode="auto">
            <a:xfrm>
              <a:off x="1689" y="4055"/>
              <a:ext cx="2683" cy="192"/>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ICAO Safety Management Systems (SMS) Course</a:t>
              </a:r>
            </a:p>
          </p:txBody>
        </p:sp>
        <p:sp>
          <p:nvSpPr>
            <p:cNvPr id="8" name="Text Box 13"/>
            <p:cNvSpPr txBox="1">
              <a:spLocks noChangeArrowheads="1"/>
            </p:cNvSpPr>
            <p:nvPr userDrawn="1"/>
          </p:nvSpPr>
          <p:spPr bwMode="auto">
            <a:xfrm>
              <a:off x="4905" y="4055"/>
              <a:ext cx="787" cy="194"/>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06/05/09</a:t>
              </a:r>
            </a:p>
          </p:txBody>
        </p:sp>
      </p:grpSp>
      <p:sp>
        <p:nvSpPr>
          <p:cNvPr id="5" name="Title 1"/>
          <p:cNvSpPr>
            <a:spLocks noGrp="1"/>
          </p:cNvSpPr>
          <p:nvPr>
            <p:ph type="ctrTitle" idx="4294967295"/>
          </p:nvPr>
        </p:nvSpPr>
        <p:spPr>
          <a:xfrm>
            <a:off x="1602000" y="2928938"/>
            <a:ext cx="5940000" cy="1980000"/>
          </a:xfrm>
        </p:spPr>
        <p:txBody>
          <a:bodyPr/>
          <a:lstStyle>
            <a:lvl1pPr>
              <a:defRPr sz="4000" baseline="0">
                <a:solidFill>
                  <a:srgbClr val="660033"/>
                </a:solidFill>
                <a:latin typeface="Arial Narrow" pitchFamily="34" charset="0"/>
                <a:cs typeface="Arial"/>
              </a:defRPr>
            </a:lvl1pPr>
          </a:lstStyle>
          <a:p>
            <a:r>
              <a:rPr lang="en-US" smtClean="0"/>
              <a:t>Click to edit Master title style</a:t>
            </a:r>
            <a:endParaRPr lang="en-GB" dirty="0" smtClean="0"/>
          </a:p>
        </p:txBody>
      </p:sp>
    </p:spTree>
    <p:extLst>
      <p:ext uri="{BB962C8B-B14F-4D97-AF65-F5344CB8AC3E}">
        <p14:creationId xmlns:p14="http://schemas.microsoft.com/office/powerpoint/2010/main" val="42456982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Title 1"/>
          <p:cNvSpPr txBox="1">
            <a:spLocks/>
          </p:cNvSpPr>
          <p:nvPr userDrawn="1"/>
        </p:nvSpPr>
        <p:spPr bwMode="auto">
          <a:xfrm>
            <a:off x="380828" y="1132805"/>
            <a:ext cx="8382344" cy="1071569"/>
          </a:xfrm>
          <a:prstGeom prst="rect">
            <a:avLst/>
          </a:prstGeom>
          <a:noFill/>
          <a:ln w="9525">
            <a:noFill/>
            <a:miter lim="800000"/>
            <a:headEnd/>
            <a:tailEnd/>
          </a:ln>
        </p:spPr>
        <p:txBody>
          <a:bodyPr anchor="ctr"/>
          <a:lstStyle/>
          <a:p>
            <a:pPr algn="ctr" fontAlgn="base">
              <a:lnSpc>
                <a:spcPct val="170000"/>
              </a:lnSpc>
              <a:spcBef>
                <a:spcPct val="0"/>
              </a:spcBef>
              <a:spcAft>
                <a:spcPct val="0"/>
              </a:spcAft>
              <a:defRPr/>
            </a:pPr>
            <a:r>
              <a:rPr lang="en-CA"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rPr>
              <a:t>Safety Management Systems (SMS) Course</a:t>
            </a:r>
            <a:endParaRPr lang="en-GB"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endParaRPr>
          </a:p>
        </p:txBody>
      </p:sp>
      <p:grpSp>
        <p:nvGrpSpPr>
          <p:cNvPr id="4" name="Group 10"/>
          <p:cNvGrpSpPr>
            <a:grpSpLocks/>
          </p:cNvGrpSpPr>
          <p:nvPr userDrawn="1"/>
        </p:nvGrpSpPr>
        <p:grpSpPr bwMode="auto">
          <a:xfrm>
            <a:off x="144463" y="6437313"/>
            <a:ext cx="8855075" cy="307975"/>
            <a:chOff x="113" y="4055"/>
            <a:chExt cx="5579" cy="194"/>
          </a:xfrm>
        </p:grpSpPr>
        <p:sp>
          <p:nvSpPr>
            <p:cNvPr id="6" name="Text Box 11"/>
            <p:cNvSpPr txBox="1">
              <a:spLocks noChangeArrowheads="1"/>
            </p:cNvSpPr>
            <p:nvPr userDrawn="1"/>
          </p:nvSpPr>
          <p:spPr bwMode="auto">
            <a:xfrm>
              <a:off x="113" y="4055"/>
              <a:ext cx="864" cy="19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zh-TW" sz="1400" i="1">
                  <a:solidFill>
                    <a:srgbClr val="000099"/>
                  </a:solidFill>
                </a:rPr>
                <a:t>Revision N° 13 </a:t>
              </a:r>
            </a:p>
          </p:txBody>
        </p:sp>
        <p:sp>
          <p:nvSpPr>
            <p:cNvPr id="7" name="Text Box 12"/>
            <p:cNvSpPr txBox="1">
              <a:spLocks noChangeArrowheads="1"/>
            </p:cNvSpPr>
            <p:nvPr userDrawn="1"/>
          </p:nvSpPr>
          <p:spPr bwMode="auto">
            <a:xfrm>
              <a:off x="1689" y="4055"/>
              <a:ext cx="2683" cy="192"/>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ICAO Safety Management Systems (SMS) Course</a:t>
              </a:r>
            </a:p>
          </p:txBody>
        </p:sp>
        <p:sp>
          <p:nvSpPr>
            <p:cNvPr id="8" name="Text Box 13"/>
            <p:cNvSpPr txBox="1">
              <a:spLocks noChangeArrowheads="1"/>
            </p:cNvSpPr>
            <p:nvPr userDrawn="1"/>
          </p:nvSpPr>
          <p:spPr bwMode="auto">
            <a:xfrm>
              <a:off x="4905" y="4055"/>
              <a:ext cx="787" cy="194"/>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06/05/09</a:t>
              </a:r>
            </a:p>
          </p:txBody>
        </p:sp>
      </p:grpSp>
      <p:sp>
        <p:nvSpPr>
          <p:cNvPr id="5" name="Title 1"/>
          <p:cNvSpPr>
            <a:spLocks noGrp="1"/>
          </p:cNvSpPr>
          <p:nvPr>
            <p:ph type="ctrTitle" idx="4294967295"/>
          </p:nvPr>
        </p:nvSpPr>
        <p:spPr>
          <a:xfrm>
            <a:off x="1602000" y="2928938"/>
            <a:ext cx="5940000" cy="1980000"/>
          </a:xfrm>
        </p:spPr>
        <p:txBody>
          <a:bodyPr/>
          <a:lstStyle>
            <a:lvl1pPr>
              <a:defRPr sz="4000" baseline="0">
                <a:solidFill>
                  <a:srgbClr val="660033"/>
                </a:solidFill>
                <a:latin typeface="Arial Narrow" pitchFamily="34" charset="0"/>
                <a:cs typeface="Arial"/>
              </a:defRPr>
            </a:lvl1pPr>
          </a:lstStyle>
          <a:p>
            <a:r>
              <a:rPr lang="en-US" smtClean="0"/>
              <a:t>Click to edit Master title style</a:t>
            </a:r>
            <a:endParaRPr lang="en-GB" dirty="0" smtClean="0"/>
          </a:p>
        </p:txBody>
      </p:sp>
    </p:spTree>
    <p:extLst>
      <p:ext uri="{BB962C8B-B14F-4D97-AF65-F5344CB8AC3E}">
        <p14:creationId xmlns:p14="http://schemas.microsoft.com/office/powerpoint/2010/main" val="218319093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Title 1"/>
          <p:cNvSpPr txBox="1">
            <a:spLocks/>
          </p:cNvSpPr>
          <p:nvPr userDrawn="1"/>
        </p:nvSpPr>
        <p:spPr bwMode="auto">
          <a:xfrm>
            <a:off x="380828" y="1132805"/>
            <a:ext cx="8382344" cy="1071569"/>
          </a:xfrm>
          <a:prstGeom prst="rect">
            <a:avLst/>
          </a:prstGeom>
          <a:noFill/>
          <a:ln w="9525">
            <a:noFill/>
            <a:miter lim="800000"/>
            <a:headEnd/>
            <a:tailEnd/>
          </a:ln>
        </p:spPr>
        <p:txBody>
          <a:bodyPr anchor="ctr"/>
          <a:lstStyle/>
          <a:p>
            <a:pPr algn="ctr" fontAlgn="base">
              <a:lnSpc>
                <a:spcPct val="170000"/>
              </a:lnSpc>
              <a:spcBef>
                <a:spcPct val="0"/>
              </a:spcBef>
              <a:spcAft>
                <a:spcPct val="0"/>
              </a:spcAft>
              <a:defRPr/>
            </a:pPr>
            <a:r>
              <a:rPr lang="en-CA"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rPr>
              <a:t>Safety Management Systems (SMS) Course</a:t>
            </a:r>
            <a:endParaRPr lang="en-GB"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endParaRPr>
          </a:p>
        </p:txBody>
      </p:sp>
      <p:grpSp>
        <p:nvGrpSpPr>
          <p:cNvPr id="4" name="Group 10"/>
          <p:cNvGrpSpPr>
            <a:grpSpLocks/>
          </p:cNvGrpSpPr>
          <p:nvPr userDrawn="1"/>
        </p:nvGrpSpPr>
        <p:grpSpPr bwMode="auto">
          <a:xfrm>
            <a:off x="144463" y="6437313"/>
            <a:ext cx="8855075" cy="307975"/>
            <a:chOff x="113" y="4055"/>
            <a:chExt cx="5579" cy="194"/>
          </a:xfrm>
        </p:grpSpPr>
        <p:sp>
          <p:nvSpPr>
            <p:cNvPr id="6" name="Text Box 11"/>
            <p:cNvSpPr txBox="1">
              <a:spLocks noChangeArrowheads="1"/>
            </p:cNvSpPr>
            <p:nvPr userDrawn="1"/>
          </p:nvSpPr>
          <p:spPr bwMode="auto">
            <a:xfrm>
              <a:off x="113" y="4055"/>
              <a:ext cx="864" cy="19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zh-TW" sz="1400" i="1">
                  <a:solidFill>
                    <a:srgbClr val="000099"/>
                  </a:solidFill>
                </a:rPr>
                <a:t>Revision N° 13 </a:t>
              </a:r>
            </a:p>
          </p:txBody>
        </p:sp>
        <p:sp>
          <p:nvSpPr>
            <p:cNvPr id="7" name="Text Box 12"/>
            <p:cNvSpPr txBox="1">
              <a:spLocks noChangeArrowheads="1"/>
            </p:cNvSpPr>
            <p:nvPr userDrawn="1"/>
          </p:nvSpPr>
          <p:spPr bwMode="auto">
            <a:xfrm>
              <a:off x="1689" y="4055"/>
              <a:ext cx="2683" cy="192"/>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ICAO Safety Management Systems (SMS) Course</a:t>
              </a:r>
            </a:p>
          </p:txBody>
        </p:sp>
        <p:sp>
          <p:nvSpPr>
            <p:cNvPr id="8" name="Text Box 13"/>
            <p:cNvSpPr txBox="1">
              <a:spLocks noChangeArrowheads="1"/>
            </p:cNvSpPr>
            <p:nvPr userDrawn="1"/>
          </p:nvSpPr>
          <p:spPr bwMode="auto">
            <a:xfrm>
              <a:off x="4905" y="4055"/>
              <a:ext cx="787" cy="194"/>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06/05/09</a:t>
              </a:r>
            </a:p>
          </p:txBody>
        </p:sp>
      </p:grpSp>
      <p:sp>
        <p:nvSpPr>
          <p:cNvPr id="5" name="Title 1"/>
          <p:cNvSpPr>
            <a:spLocks noGrp="1"/>
          </p:cNvSpPr>
          <p:nvPr>
            <p:ph type="ctrTitle" idx="4294967295"/>
          </p:nvPr>
        </p:nvSpPr>
        <p:spPr>
          <a:xfrm>
            <a:off x="1602000" y="2928938"/>
            <a:ext cx="5940000" cy="1980000"/>
          </a:xfrm>
        </p:spPr>
        <p:txBody>
          <a:bodyPr/>
          <a:lstStyle>
            <a:lvl1pPr>
              <a:defRPr sz="4000" baseline="0">
                <a:solidFill>
                  <a:srgbClr val="660033"/>
                </a:solidFill>
                <a:latin typeface="Arial Narrow" pitchFamily="34" charset="0"/>
                <a:cs typeface="Arial"/>
              </a:defRPr>
            </a:lvl1pPr>
          </a:lstStyle>
          <a:p>
            <a:r>
              <a:rPr lang="en-US" smtClean="0"/>
              <a:t>Click to edit Master title style</a:t>
            </a:r>
            <a:endParaRPr lang="en-GB" dirty="0" smtClean="0"/>
          </a:p>
        </p:txBody>
      </p:sp>
    </p:spTree>
    <p:extLst>
      <p:ext uri="{BB962C8B-B14F-4D97-AF65-F5344CB8AC3E}">
        <p14:creationId xmlns:p14="http://schemas.microsoft.com/office/powerpoint/2010/main" val="19536996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C5D71E73-48B3-4343-8895-C9933B8F78A9}" type="datetimeFigureOut">
              <a:rPr lang="en-US" altLang="zh-TW">
                <a:solidFill>
                  <a:srgbClr val="000000"/>
                </a:solidFill>
              </a:rPr>
              <a:pPr>
                <a:defRPr/>
              </a:pPr>
              <a:t>2/26/2020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DA580F-F5C4-450B-9632-EE8F3854A66C}"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277704113"/>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Title 1"/>
          <p:cNvSpPr txBox="1">
            <a:spLocks/>
          </p:cNvSpPr>
          <p:nvPr userDrawn="1"/>
        </p:nvSpPr>
        <p:spPr bwMode="auto">
          <a:xfrm>
            <a:off x="380828" y="1132805"/>
            <a:ext cx="8382344" cy="1071569"/>
          </a:xfrm>
          <a:prstGeom prst="rect">
            <a:avLst/>
          </a:prstGeom>
          <a:noFill/>
          <a:ln w="9525">
            <a:noFill/>
            <a:miter lim="800000"/>
            <a:headEnd/>
            <a:tailEnd/>
          </a:ln>
        </p:spPr>
        <p:txBody>
          <a:bodyPr anchor="ctr"/>
          <a:lstStyle/>
          <a:p>
            <a:pPr algn="ctr" fontAlgn="base">
              <a:lnSpc>
                <a:spcPct val="170000"/>
              </a:lnSpc>
              <a:spcBef>
                <a:spcPct val="0"/>
              </a:spcBef>
              <a:spcAft>
                <a:spcPct val="0"/>
              </a:spcAft>
              <a:defRPr/>
            </a:pPr>
            <a:r>
              <a:rPr lang="en-CA"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rPr>
              <a:t>Safety Management Systems (SMS) Course</a:t>
            </a:r>
            <a:endParaRPr lang="en-GB"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endParaRPr>
          </a:p>
        </p:txBody>
      </p:sp>
      <p:grpSp>
        <p:nvGrpSpPr>
          <p:cNvPr id="4" name="Group 10"/>
          <p:cNvGrpSpPr>
            <a:grpSpLocks/>
          </p:cNvGrpSpPr>
          <p:nvPr userDrawn="1"/>
        </p:nvGrpSpPr>
        <p:grpSpPr bwMode="auto">
          <a:xfrm>
            <a:off x="144463" y="6437313"/>
            <a:ext cx="8855075" cy="307975"/>
            <a:chOff x="113" y="4055"/>
            <a:chExt cx="5579" cy="194"/>
          </a:xfrm>
        </p:grpSpPr>
        <p:sp>
          <p:nvSpPr>
            <p:cNvPr id="6" name="Text Box 11"/>
            <p:cNvSpPr txBox="1">
              <a:spLocks noChangeArrowheads="1"/>
            </p:cNvSpPr>
            <p:nvPr userDrawn="1"/>
          </p:nvSpPr>
          <p:spPr bwMode="auto">
            <a:xfrm>
              <a:off x="113" y="4055"/>
              <a:ext cx="864" cy="19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zh-TW" sz="1400" i="1">
                  <a:solidFill>
                    <a:srgbClr val="000099"/>
                  </a:solidFill>
                </a:rPr>
                <a:t>Revision N° 13 </a:t>
              </a:r>
            </a:p>
          </p:txBody>
        </p:sp>
        <p:sp>
          <p:nvSpPr>
            <p:cNvPr id="7" name="Text Box 12"/>
            <p:cNvSpPr txBox="1">
              <a:spLocks noChangeArrowheads="1"/>
            </p:cNvSpPr>
            <p:nvPr userDrawn="1"/>
          </p:nvSpPr>
          <p:spPr bwMode="auto">
            <a:xfrm>
              <a:off x="1689" y="4055"/>
              <a:ext cx="2683" cy="192"/>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ICAO Safety Management Systems (SMS) Course</a:t>
              </a:r>
            </a:p>
          </p:txBody>
        </p:sp>
        <p:sp>
          <p:nvSpPr>
            <p:cNvPr id="8" name="Text Box 13"/>
            <p:cNvSpPr txBox="1">
              <a:spLocks noChangeArrowheads="1"/>
            </p:cNvSpPr>
            <p:nvPr userDrawn="1"/>
          </p:nvSpPr>
          <p:spPr bwMode="auto">
            <a:xfrm>
              <a:off x="4905" y="4055"/>
              <a:ext cx="787" cy="194"/>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06/05/09</a:t>
              </a:r>
            </a:p>
          </p:txBody>
        </p:sp>
      </p:grpSp>
      <p:sp>
        <p:nvSpPr>
          <p:cNvPr id="5" name="Title 1"/>
          <p:cNvSpPr>
            <a:spLocks noGrp="1"/>
          </p:cNvSpPr>
          <p:nvPr>
            <p:ph type="ctrTitle" idx="4294967295"/>
          </p:nvPr>
        </p:nvSpPr>
        <p:spPr>
          <a:xfrm>
            <a:off x="1602000" y="2928938"/>
            <a:ext cx="5940000" cy="1980000"/>
          </a:xfrm>
        </p:spPr>
        <p:txBody>
          <a:bodyPr/>
          <a:lstStyle>
            <a:lvl1pPr>
              <a:defRPr sz="4000" baseline="0">
                <a:solidFill>
                  <a:srgbClr val="660033"/>
                </a:solidFill>
                <a:latin typeface="Arial Narrow" pitchFamily="34" charset="0"/>
                <a:cs typeface="Arial"/>
              </a:defRPr>
            </a:lvl1pPr>
          </a:lstStyle>
          <a:p>
            <a:r>
              <a:rPr lang="en-US" smtClean="0"/>
              <a:t>Click to edit Master title style</a:t>
            </a:r>
            <a:endParaRPr lang="en-GB" dirty="0" smtClean="0"/>
          </a:p>
        </p:txBody>
      </p:sp>
    </p:spTree>
    <p:extLst>
      <p:ext uri="{BB962C8B-B14F-4D97-AF65-F5344CB8AC3E}">
        <p14:creationId xmlns:p14="http://schemas.microsoft.com/office/powerpoint/2010/main" val="34923971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1608EF14-28EB-4682-BA46-D512476A41D2}" type="datetimeFigureOut">
              <a:rPr lang="en-US" altLang="zh-TW">
                <a:solidFill>
                  <a:srgbClr val="000000"/>
                </a:solidFill>
              </a:rPr>
              <a:pPr>
                <a:defRPr/>
              </a:pPr>
              <a:t>2/26/2020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0922FC-FEF5-4F75-8353-BF5A495F40C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8429346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85800" y="1773238"/>
            <a:ext cx="3810000" cy="4322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773238"/>
            <a:ext cx="3810000" cy="4322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EA9319DC-B0EA-4CD0-888E-79FC15086815}" type="datetimeFigureOut">
              <a:rPr lang="en-US" altLang="zh-TW">
                <a:solidFill>
                  <a:srgbClr val="000000"/>
                </a:solidFill>
              </a:rPr>
              <a:pPr>
                <a:defRPr/>
              </a:pPr>
              <a:t>2/26/2020</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19C003D-E351-4D1E-BD9D-D700546CAF0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79075049"/>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fld id="{C145DC82-7978-4077-9CE0-E50E3F11543F}" type="datetimeFigureOut">
              <a:rPr lang="en-US" altLang="zh-TW">
                <a:solidFill>
                  <a:srgbClr val="000000"/>
                </a:solidFill>
              </a:rPr>
              <a:pPr>
                <a:defRPr/>
              </a:pPr>
              <a:t>2/26/2020</a:t>
            </a:fld>
            <a:endParaRPr lang="en-US" altLang="zh-TW">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30D8D73-8835-4AD3-8C24-174F080DDEBC}"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061229702"/>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fld id="{44B9617B-39CD-426D-8B36-C95BCF43437B}" type="datetimeFigureOut">
              <a:rPr lang="en-US" altLang="zh-TW">
                <a:solidFill>
                  <a:srgbClr val="000000"/>
                </a:solidFill>
              </a:rPr>
              <a:pPr>
                <a:defRPr/>
              </a:pPr>
              <a:t>2/26/2020</a:t>
            </a:fld>
            <a:endParaRPr lang="en-US" altLang="zh-TW">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BE4D58D-ED87-4128-9C1F-92498A7722CE}"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423957660"/>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8174AAF-61B0-4DC7-B0B6-20BD41352050}" type="datetimeFigureOut">
              <a:rPr lang="en-US" altLang="zh-TW">
                <a:solidFill>
                  <a:srgbClr val="000000"/>
                </a:solidFill>
              </a:rPr>
              <a:pPr>
                <a:defRPr/>
              </a:pPr>
              <a:t>2/26/2020</a:t>
            </a:fld>
            <a:endParaRPr lang="en-US" altLang="zh-TW">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35429B1-F873-4E22-8385-4226F549C67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683561750"/>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54BA56B7-786F-4302-BDA2-56775BC8C45A}" type="datetimeFigureOut">
              <a:rPr lang="en-US" altLang="zh-TW">
                <a:solidFill>
                  <a:srgbClr val="000000"/>
                </a:solidFill>
              </a:rPr>
              <a:pPr>
                <a:defRPr/>
              </a:pPr>
              <a:t>2/26/2020</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2E69DE0-19A0-46F8-89D3-56D43455F75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163184688"/>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FA0C4A4A-E63A-4375-B09C-50595C0005FD}" type="datetimeFigureOut">
              <a:rPr lang="en-US" altLang="zh-TW">
                <a:solidFill>
                  <a:srgbClr val="000000"/>
                </a:solidFill>
              </a:rPr>
              <a:pPr>
                <a:defRPr/>
              </a:pPr>
              <a:t>2/26/2020</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EA09807-7964-4A82-9947-E17DE9538A2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730806445"/>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773238"/>
            <a:ext cx="77724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kumimoji="1" sz="1400">
                <a:latin typeface="Times New Roman" pitchFamily="18" charset="0"/>
              </a:defRPr>
            </a:lvl1pPr>
          </a:lstStyle>
          <a:p>
            <a:pPr fontAlgn="base">
              <a:spcBef>
                <a:spcPct val="0"/>
              </a:spcBef>
              <a:spcAft>
                <a:spcPct val="0"/>
              </a:spcAft>
              <a:defRPr/>
            </a:pPr>
            <a:fld id="{16D3B19A-C097-42CD-B0DF-21D431AF8EEC}" type="datetimeFigureOut">
              <a:rPr lang="en-US" altLang="zh-TW">
                <a:solidFill>
                  <a:srgbClr val="000000"/>
                </a:solidFill>
              </a:rPr>
              <a:pPr fontAlgn="base">
                <a:spcBef>
                  <a:spcPct val="0"/>
                </a:spcBef>
                <a:spcAft>
                  <a:spcPct val="0"/>
                </a:spcAft>
                <a:defRPr/>
              </a:pPr>
              <a:t>2/26/2020</a:t>
            </a:fld>
            <a:endParaRPr lang="en-US" altLang="zh-TW">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kumimoji="1" sz="1400">
                <a:latin typeface="Times New Roman" pitchFamily="18" charset="0"/>
              </a:defRPr>
            </a:lvl1pPr>
          </a:lstStyle>
          <a:p>
            <a:pPr fontAlgn="base">
              <a:spcBef>
                <a:spcPct val="0"/>
              </a:spcBef>
              <a:spcAft>
                <a:spcPct val="0"/>
              </a:spcAft>
              <a:defRPr/>
            </a:pPr>
            <a:endParaRPr lang="en-US" altLang="zh-TW">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atin typeface="Times New Roman" panose="02020603050405020304" pitchFamily="18" charset="0"/>
              </a:defRPr>
            </a:lvl1pPr>
          </a:lstStyle>
          <a:p>
            <a:pPr fontAlgn="base">
              <a:spcBef>
                <a:spcPct val="0"/>
              </a:spcBef>
              <a:spcAft>
                <a:spcPct val="0"/>
              </a:spcAft>
              <a:defRPr/>
            </a:pPr>
            <a:fld id="{084C390D-A7F9-4545-A2CB-3B407D17F00A}" type="slidenum">
              <a:rPr kumimoji="1" lang="en-US" altLang="zh-TW">
                <a:solidFill>
                  <a:srgbClr val="000000"/>
                </a:solidFill>
              </a:rPr>
              <a:pPr fontAlgn="base">
                <a:spcBef>
                  <a:spcPct val="0"/>
                </a:spcBef>
                <a:spcAft>
                  <a:spcPct val="0"/>
                </a:spcAft>
                <a:defRPr/>
              </a:pPr>
              <a:t>‹#›</a:t>
            </a:fld>
            <a:endParaRPr kumimoji="1" lang="en-US" altLang="zh-TW">
              <a:solidFill>
                <a:srgbClr val="000000"/>
              </a:solidFill>
            </a:endParaRPr>
          </a:p>
        </p:txBody>
      </p:sp>
      <p:sp>
        <p:nvSpPr>
          <p:cNvPr id="2" name="Rectangle 12"/>
          <p:cNvSpPr>
            <a:spLocks noChangeArrowheads="1"/>
          </p:cNvSpPr>
          <p:nvPr/>
        </p:nvSpPr>
        <p:spPr bwMode="auto">
          <a:xfrm>
            <a:off x="685800" y="6248400"/>
            <a:ext cx="1905000" cy="457200"/>
          </a:xfrm>
          <a:prstGeom prst="rect">
            <a:avLst/>
          </a:prstGeom>
          <a:noFill/>
          <a:ln>
            <a:noFill/>
          </a:ln>
          <a:extLst/>
        </p:spPr>
        <p:txBody>
          <a:bodyPr/>
          <a:lstStyle>
            <a:lvl1pPr>
              <a:defRPr kumimoji="1">
                <a:solidFill>
                  <a:schemeClr val="tx1"/>
                </a:solidFill>
                <a:latin typeface="標楷體" panose="03000509000000000000" pitchFamily="65" charset="-120"/>
                <a:ea typeface="標楷體" panose="03000509000000000000" pitchFamily="65" charset="-120"/>
              </a:defRPr>
            </a:lvl1pPr>
            <a:lvl2pPr marL="742950" indent="-285750">
              <a:defRPr kumimoji="1">
                <a:solidFill>
                  <a:schemeClr val="tx1"/>
                </a:solidFill>
                <a:latin typeface="標楷體" panose="03000509000000000000" pitchFamily="65" charset="-120"/>
                <a:ea typeface="標楷體" panose="03000509000000000000" pitchFamily="65" charset="-120"/>
              </a:defRPr>
            </a:lvl2pPr>
            <a:lvl3pPr marL="1143000" indent="-228600">
              <a:defRPr kumimoji="1">
                <a:solidFill>
                  <a:schemeClr val="tx1"/>
                </a:solidFill>
                <a:latin typeface="標楷體" panose="03000509000000000000" pitchFamily="65" charset="-120"/>
                <a:ea typeface="標楷體" panose="03000509000000000000" pitchFamily="65" charset="-120"/>
              </a:defRPr>
            </a:lvl3pPr>
            <a:lvl4pPr marL="1600200" indent="-228600">
              <a:defRPr kumimoji="1">
                <a:solidFill>
                  <a:schemeClr val="tx1"/>
                </a:solidFill>
                <a:latin typeface="標楷體" panose="03000509000000000000" pitchFamily="65" charset="-120"/>
                <a:ea typeface="標楷體" panose="03000509000000000000" pitchFamily="65" charset="-120"/>
              </a:defRPr>
            </a:lvl4pPr>
            <a:lvl5pPr marL="2057400" indent="-228600">
              <a:defRPr kumimoji="1">
                <a:solidFill>
                  <a:schemeClr val="tx1"/>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9pPr>
          </a:lstStyle>
          <a:p>
            <a:pPr fontAlgn="base">
              <a:spcBef>
                <a:spcPct val="0"/>
              </a:spcBef>
              <a:spcAft>
                <a:spcPct val="0"/>
              </a:spcAft>
              <a:defRPr/>
            </a:pPr>
            <a:endParaRPr lang="en-US" altLang="zh-TW" sz="1400" smtClean="0">
              <a:solidFill>
                <a:srgbClr val="000000"/>
              </a:solidFill>
              <a:latin typeface="Times New Roman" panose="02020603050405020304" pitchFamily="18" charset="0"/>
            </a:endParaRPr>
          </a:p>
        </p:txBody>
      </p:sp>
      <p:sp>
        <p:nvSpPr>
          <p:cNvPr id="1031" name="Rectangle 13"/>
          <p:cNvSpPr>
            <a:spLocks noChangeArrowheads="1"/>
          </p:cNvSpPr>
          <p:nvPr/>
        </p:nvSpPr>
        <p:spPr bwMode="auto">
          <a:xfrm>
            <a:off x="3124200" y="6248400"/>
            <a:ext cx="2895600" cy="457200"/>
          </a:xfrm>
          <a:prstGeom prst="rect">
            <a:avLst/>
          </a:prstGeom>
          <a:noFill/>
          <a:ln>
            <a:noFill/>
          </a:ln>
          <a:extLst/>
        </p:spPr>
        <p:txBody>
          <a:bodyPr/>
          <a:lstStyle>
            <a:lvl1pPr>
              <a:defRPr kumimoji="1">
                <a:solidFill>
                  <a:schemeClr val="tx1"/>
                </a:solidFill>
                <a:latin typeface="標楷體" panose="03000509000000000000" pitchFamily="65" charset="-120"/>
                <a:ea typeface="標楷體" panose="03000509000000000000" pitchFamily="65" charset="-120"/>
              </a:defRPr>
            </a:lvl1pPr>
            <a:lvl2pPr marL="742950" indent="-285750">
              <a:defRPr kumimoji="1">
                <a:solidFill>
                  <a:schemeClr val="tx1"/>
                </a:solidFill>
                <a:latin typeface="標楷體" panose="03000509000000000000" pitchFamily="65" charset="-120"/>
                <a:ea typeface="標楷體" panose="03000509000000000000" pitchFamily="65" charset="-120"/>
              </a:defRPr>
            </a:lvl2pPr>
            <a:lvl3pPr marL="1143000" indent="-228600">
              <a:defRPr kumimoji="1">
                <a:solidFill>
                  <a:schemeClr val="tx1"/>
                </a:solidFill>
                <a:latin typeface="標楷體" panose="03000509000000000000" pitchFamily="65" charset="-120"/>
                <a:ea typeface="標楷體" panose="03000509000000000000" pitchFamily="65" charset="-120"/>
              </a:defRPr>
            </a:lvl3pPr>
            <a:lvl4pPr marL="1600200" indent="-228600">
              <a:defRPr kumimoji="1">
                <a:solidFill>
                  <a:schemeClr val="tx1"/>
                </a:solidFill>
                <a:latin typeface="標楷體" panose="03000509000000000000" pitchFamily="65" charset="-120"/>
                <a:ea typeface="標楷體" panose="03000509000000000000" pitchFamily="65" charset="-120"/>
              </a:defRPr>
            </a:lvl4pPr>
            <a:lvl5pPr marL="2057400" indent="-228600">
              <a:defRPr kumimoji="1">
                <a:solidFill>
                  <a:schemeClr val="tx1"/>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9pPr>
          </a:lstStyle>
          <a:p>
            <a:pPr algn="ctr" fontAlgn="base">
              <a:spcBef>
                <a:spcPct val="0"/>
              </a:spcBef>
              <a:spcAft>
                <a:spcPct val="0"/>
              </a:spcAft>
              <a:defRPr/>
            </a:pPr>
            <a:endParaRPr lang="en-US" altLang="zh-TW" sz="1400" smtClean="0">
              <a:solidFill>
                <a:srgbClr val="000000"/>
              </a:solidFill>
              <a:latin typeface="Times New Roman" panose="02020603050405020304" pitchFamily="18" charset="0"/>
            </a:endParaRPr>
          </a:p>
        </p:txBody>
      </p:sp>
      <p:sp>
        <p:nvSpPr>
          <p:cNvPr id="1032" name="Rectangle 14"/>
          <p:cNvSpPr>
            <a:spLocks noChangeArrowheads="1"/>
          </p:cNvSpPr>
          <p:nvPr/>
        </p:nvSpPr>
        <p:spPr bwMode="auto">
          <a:xfrm>
            <a:off x="6553200" y="6248400"/>
            <a:ext cx="1905000" cy="457200"/>
          </a:xfrm>
          <a:prstGeom prst="rect">
            <a:avLst/>
          </a:prstGeom>
          <a:noFill/>
          <a:ln w="9525">
            <a:noFill/>
            <a:miter lim="800000"/>
            <a:headEnd/>
            <a:tailEnd/>
          </a:ln>
        </p:spPr>
        <p:txBody>
          <a:bodyPr/>
          <a:lstStyle>
            <a:lvl1pPr>
              <a:defRPr kumimoji="1">
                <a:solidFill>
                  <a:schemeClr val="tx1"/>
                </a:solidFill>
                <a:latin typeface="標楷體" panose="03000509000000000000" pitchFamily="65" charset="-120"/>
                <a:ea typeface="標楷體" panose="03000509000000000000" pitchFamily="65" charset="-120"/>
              </a:defRPr>
            </a:lvl1pPr>
            <a:lvl2pPr marL="742950" indent="-285750">
              <a:defRPr kumimoji="1">
                <a:solidFill>
                  <a:schemeClr val="tx1"/>
                </a:solidFill>
                <a:latin typeface="標楷體" panose="03000509000000000000" pitchFamily="65" charset="-120"/>
                <a:ea typeface="標楷體" panose="03000509000000000000" pitchFamily="65" charset="-120"/>
              </a:defRPr>
            </a:lvl2pPr>
            <a:lvl3pPr marL="1143000" indent="-228600">
              <a:defRPr kumimoji="1">
                <a:solidFill>
                  <a:schemeClr val="tx1"/>
                </a:solidFill>
                <a:latin typeface="標楷體" panose="03000509000000000000" pitchFamily="65" charset="-120"/>
                <a:ea typeface="標楷體" panose="03000509000000000000" pitchFamily="65" charset="-120"/>
              </a:defRPr>
            </a:lvl3pPr>
            <a:lvl4pPr marL="1600200" indent="-228600">
              <a:defRPr kumimoji="1">
                <a:solidFill>
                  <a:schemeClr val="tx1"/>
                </a:solidFill>
                <a:latin typeface="標楷體" panose="03000509000000000000" pitchFamily="65" charset="-120"/>
                <a:ea typeface="標楷體" panose="03000509000000000000" pitchFamily="65" charset="-120"/>
              </a:defRPr>
            </a:lvl4pPr>
            <a:lvl5pPr marL="2057400" indent="-228600">
              <a:defRPr kumimoji="1">
                <a:solidFill>
                  <a:schemeClr val="tx1"/>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9pPr>
          </a:lstStyle>
          <a:p>
            <a:pPr algn="r" fontAlgn="base">
              <a:spcBef>
                <a:spcPct val="0"/>
              </a:spcBef>
              <a:spcAft>
                <a:spcPct val="0"/>
              </a:spcAft>
              <a:defRPr/>
            </a:pPr>
            <a:fld id="{19BD360A-DEB9-4514-AD4A-5DED2E53C200}" type="slidenum">
              <a:rPr lang="en-US" altLang="zh-TW" sz="1000" smtClean="0">
                <a:solidFill>
                  <a:srgbClr val="000000"/>
                </a:solidFill>
                <a:latin typeface="Arial" panose="020B0604020202020204" pitchFamily="34" charset="0"/>
              </a:rPr>
              <a:pPr algn="r" fontAlgn="base">
                <a:spcBef>
                  <a:spcPct val="0"/>
                </a:spcBef>
                <a:spcAft>
                  <a:spcPct val="0"/>
                </a:spcAft>
                <a:defRPr/>
              </a:pPr>
              <a:t>‹#›</a:t>
            </a:fld>
            <a:endParaRPr lang="en-US" altLang="zh-TW" sz="1000" smtClean="0">
              <a:solidFill>
                <a:srgbClr val="000000"/>
              </a:solidFill>
              <a:latin typeface="Arial" panose="020B0604020202020204" pitchFamily="34" charset="0"/>
            </a:endParaRPr>
          </a:p>
        </p:txBody>
      </p:sp>
      <p:sp>
        <p:nvSpPr>
          <p:cNvPr id="1033" name="Rectangle 16"/>
          <p:cNvSpPr>
            <a:spLocks noGrp="1" noChangeArrowheads="1"/>
          </p:cNvSpPr>
          <p:nvPr>
            <p:ph type="title"/>
          </p:nvPr>
        </p:nvSpPr>
        <p:spPr bwMode="auto">
          <a:xfrm>
            <a:off x="684213" y="765175"/>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pic>
        <p:nvPicPr>
          <p:cNvPr id="1034" name="Picture 2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6356398"/>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 id="2147483929" r:id="rId12"/>
    <p:sldLayoutId id="2147483930" r:id="rId13"/>
    <p:sldLayoutId id="2147483931" r:id="rId14"/>
    <p:sldLayoutId id="2147483932" r:id="rId15"/>
    <p:sldLayoutId id="2147483933" r:id="rId16"/>
    <p:sldLayoutId id="2147483675" r:id="rId17"/>
    <p:sldLayoutId id="2147483683" r:id="rId18"/>
    <p:sldLayoutId id="2147483691" r:id="rId19"/>
    <p:sldLayoutId id="2147483699" r:id="rId20"/>
  </p:sldLayoutIdLst>
  <p:transition/>
  <p:timing>
    <p:tnLst>
      <p:par>
        <p:cTn id="1" dur="indefinite" restart="never" nodeType="tmRoot"/>
      </p:par>
    </p:tnLst>
  </p:timing>
  <p:txStyles>
    <p:titleStyle>
      <a:lvl1pPr algn="ctr" rtl="0" eaLnBrk="0" fontAlgn="base" hangingPunct="0">
        <a:spcBef>
          <a:spcPct val="0"/>
        </a:spcBef>
        <a:spcAft>
          <a:spcPct val="0"/>
        </a:spcAft>
        <a:defRPr kumimoji="1" sz="4400" b="1">
          <a:solidFill>
            <a:schemeClr val="tx2"/>
          </a:solidFill>
          <a:latin typeface="標楷體" pitchFamily="65" charset="-120"/>
          <a:ea typeface="+mj-ea"/>
          <a:cs typeface="+mj-cs"/>
        </a:defRPr>
      </a:lvl1pPr>
      <a:lvl2pPr algn="ctr" rtl="0" eaLnBrk="0" fontAlgn="base" hangingPunct="0">
        <a:spcBef>
          <a:spcPct val="0"/>
        </a:spcBef>
        <a:spcAft>
          <a:spcPct val="0"/>
        </a:spcAft>
        <a:defRPr kumimoji="1" sz="4400" b="1">
          <a:solidFill>
            <a:schemeClr val="tx2"/>
          </a:solidFill>
          <a:latin typeface="標楷體" pitchFamily="65" charset="-120"/>
          <a:ea typeface="標楷體" pitchFamily="65" charset="-120"/>
        </a:defRPr>
      </a:lvl2pPr>
      <a:lvl3pPr algn="ctr" rtl="0" eaLnBrk="0" fontAlgn="base" hangingPunct="0">
        <a:spcBef>
          <a:spcPct val="0"/>
        </a:spcBef>
        <a:spcAft>
          <a:spcPct val="0"/>
        </a:spcAft>
        <a:defRPr kumimoji="1" sz="4400" b="1">
          <a:solidFill>
            <a:schemeClr val="tx2"/>
          </a:solidFill>
          <a:latin typeface="標楷體" pitchFamily="65" charset="-120"/>
          <a:ea typeface="標楷體" pitchFamily="65" charset="-120"/>
        </a:defRPr>
      </a:lvl3pPr>
      <a:lvl4pPr algn="ctr" rtl="0" eaLnBrk="0" fontAlgn="base" hangingPunct="0">
        <a:spcBef>
          <a:spcPct val="0"/>
        </a:spcBef>
        <a:spcAft>
          <a:spcPct val="0"/>
        </a:spcAft>
        <a:defRPr kumimoji="1" sz="4400" b="1">
          <a:solidFill>
            <a:schemeClr val="tx2"/>
          </a:solidFill>
          <a:latin typeface="標楷體" pitchFamily="65" charset="-120"/>
          <a:ea typeface="標楷體" pitchFamily="65" charset="-120"/>
        </a:defRPr>
      </a:lvl4pPr>
      <a:lvl5pPr algn="ctr" rtl="0" eaLnBrk="0" fontAlgn="base" hangingPunct="0">
        <a:spcBef>
          <a:spcPct val="0"/>
        </a:spcBef>
        <a:spcAft>
          <a:spcPct val="0"/>
        </a:spcAft>
        <a:defRPr kumimoji="1" sz="4400" b="1">
          <a:solidFill>
            <a:schemeClr val="tx2"/>
          </a:solidFill>
          <a:latin typeface="標楷體" pitchFamily="65" charset="-120"/>
          <a:ea typeface="標楷體" pitchFamily="65" charset="-120"/>
        </a:defRPr>
      </a:lvl5pPr>
      <a:lvl6pPr marL="457200" algn="ctr" rtl="0" eaLnBrk="0" fontAlgn="base" hangingPunct="0">
        <a:spcBef>
          <a:spcPct val="0"/>
        </a:spcBef>
        <a:spcAft>
          <a:spcPct val="0"/>
        </a:spcAft>
        <a:defRPr kumimoji="1" sz="4400" b="1">
          <a:solidFill>
            <a:schemeClr val="tx2"/>
          </a:solidFill>
          <a:latin typeface="Arial" charset="0"/>
          <a:ea typeface="標楷體" pitchFamily="65" charset="-120"/>
        </a:defRPr>
      </a:lvl6pPr>
      <a:lvl7pPr marL="914400" algn="ctr" rtl="0" eaLnBrk="0" fontAlgn="base" hangingPunct="0">
        <a:spcBef>
          <a:spcPct val="0"/>
        </a:spcBef>
        <a:spcAft>
          <a:spcPct val="0"/>
        </a:spcAft>
        <a:defRPr kumimoji="1" sz="4400" b="1">
          <a:solidFill>
            <a:schemeClr val="tx2"/>
          </a:solidFill>
          <a:latin typeface="Arial" charset="0"/>
          <a:ea typeface="標楷體" pitchFamily="65" charset="-120"/>
        </a:defRPr>
      </a:lvl7pPr>
      <a:lvl8pPr marL="1371600" algn="ctr" rtl="0" eaLnBrk="0" fontAlgn="base" hangingPunct="0">
        <a:spcBef>
          <a:spcPct val="0"/>
        </a:spcBef>
        <a:spcAft>
          <a:spcPct val="0"/>
        </a:spcAft>
        <a:defRPr kumimoji="1" sz="4400" b="1">
          <a:solidFill>
            <a:schemeClr val="tx2"/>
          </a:solidFill>
          <a:latin typeface="Arial" charset="0"/>
          <a:ea typeface="標楷體" pitchFamily="65" charset="-120"/>
        </a:defRPr>
      </a:lvl8pPr>
      <a:lvl9pPr marL="1828800" algn="ctr" rtl="0" eaLnBrk="0" fontAlgn="base" hangingPunct="0">
        <a:spcBef>
          <a:spcPct val="0"/>
        </a:spcBef>
        <a:spcAft>
          <a:spcPct val="0"/>
        </a:spcAft>
        <a:defRPr kumimoji="1" sz="4400" b="1">
          <a:solidFill>
            <a:schemeClr val="tx2"/>
          </a:solidFill>
          <a:latin typeface="Arial" charset="0"/>
          <a:ea typeface="標楷體" pitchFamily="65" charset="-120"/>
        </a:defRPr>
      </a:lvl9pPr>
    </p:titleStyle>
    <p:bodyStyle>
      <a:lvl1pPr marL="342900" indent="-342900" algn="l" rtl="0" eaLnBrk="0" fontAlgn="base" hangingPunct="0">
        <a:spcBef>
          <a:spcPct val="20000"/>
        </a:spcBef>
        <a:spcAft>
          <a:spcPct val="0"/>
        </a:spcAft>
        <a:buClr>
          <a:srgbClr val="FF0000"/>
        </a:buClr>
        <a:buSzPct val="80000"/>
        <a:buFont typeface="Wingdings" panose="05000000000000000000" pitchFamily="2" charset="2"/>
        <a:buChar char="u"/>
        <a:defRPr kumimoji="1" sz="2800" b="1">
          <a:solidFill>
            <a:schemeClr val="tx1"/>
          </a:solidFill>
          <a:latin typeface="標楷體" pitchFamily="65" charset="-120"/>
          <a:ea typeface="+mn-ea"/>
          <a:cs typeface="+mn-cs"/>
        </a:defRPr>
      </a:lvl1pPr>
      <a:lvl2pPr marL="742950" indent="-285750" algn="l" rtl="0" eaLnBrk="0" fontAlgn="base" hangingPunct="0">
        <a:spcBef>
          <a:spcPct val="20000"/>
        </a:spcBef>
        <a:spcAft>
          <a:spcPct val="0"/>
        </a:spcAft>
        <a:buClr>
          <a:schemeClr val="tx1"/>
        </a:buClr>
        <a:buFont typeface="Wingdings" panose="05000000000000000000" pitchFamily="2" charset="2"/>
        <a:buChar char="Ø"/>
        <a:defRPr kumimoji="1" sz="2800" b="1">
          <a:solidFill>
            <a:schemeClr val="tx1"/>
          </a:solidFill>
          <a:latin typeface="標楷體" pitchFamily="65" charset="-120"/>
          <a:ea typeface="+mn-ea"/>
        </a:defRPr>
      </a:lvl2pPr>
      <a:lvl3pPr marL="1143000" indent="-228600" algn="l" rtl="0" eaLnBrk="0" fontAlgn="base" hangingPunct="0">
        <a:spcBef>
          <a:spcPct val="20000"/>
        </a:spcBef>
        <a:spcAft>
          <a:spcPct val="0"/>
        </a:spcAft>
        <a:buChar char="•"/>
        <a:defRPr kumimoji="1" sz="2400" b="1">
          <a:solidFill>
            <a:schemeClr val="tx1"/>
          </a:solidFill>
          <a:latin typeface="標楷體" pitchFamily="65" charset="-120"/>
          <a:ea typeface="+mn-ea"/>
        </a:defRPr>
      </a:lvl3pPr>
      <a:lvl4pPr marL="1600200" indent="-228600" algn="l" rtl="0" eaLnBrk="0" fontAlgn="base" hangingPunct="0">
        <a:spcBef>
          <a:spcPct val="20000"/>
        </a:spcBef>
        <a:spcAft>
          <a:spcPct val="0"/>
        </a:spcAft>
        <a:buChar char="–"/>
        <a:defRPr kumimoji="1" sz="2000" b="1">
          <a:solidFill>
            <a:schemeClr val="tx1"/>
          </a:solidFill>
          <a:latin typeface="標楷體" pitchFamily="65" charset="-120"/>
          <a:ea typeface="+mn-ea"/>
        </a:defRPr>
      </a:lvl4pPr>
      <a:lvl5pPr marL="2057400" indent="-228600" algn="l" rtl="0" eaLnBrk="0" fontAlgn="base" hangingPunct="0">
        <a:spcBef>
          <a:spcPct val="20000"/>
        </a:spcBef>
        <a:spcAft>
          <a:spcPct val="0"/>
        </a:spcAft>
        <a:buChar char="»"/>
        <a:defRPr kumimoji="1" sz="2000" b="1">
          <a:solidFill>
            <a:schemeClr val="tx1"/>
          </a:solidFill>
          <a:latin typeface="標楷體" pitchFamily="65" charset="-120"/>
          <a:ea typeface="+mn-ea"/>
        </a:defRPr>
      </a:lvl5pPr>
      <a:lvl6pPr marL="2514600" indent="-228600" algn="l" rtl="0" eaLnBrk="0" fontAlgn="base" hangingPunct="0">
        <a:spcBef>
          <a:spcPct val="20000"/>
        </a:spcBef>
        <a:spcAft>
          <a:spcPct val="0"/>
        </a:spcAft>
        <a:buChar char="»"/>
        <a:defRPr kumimoji="1" sz="2000" b="1">
          <a:solidFill>
            <a:schemeClr val="tx1"/>
          </a:solidFill>
          <a:latin typeface="+mn-lt"/>
          <a:ea typeface="+mn-ea"/>
        </a:defRPr>
      </a:lvl6pPr>
      <a:lvl7pPr marL="2971800" indent="-228600" algn="l" rtl="0" eaLnBrk="0" fontAlgn="base" hangingPunct="0">
        <a:spcBef>
          <a:spcPct val="20000"/>
        </a:spcBef>
        <a:spcAft>
          <a:spcPct val="0"/>
        </a:spcAft>
        <a:buChar char="»"/>
        <a:defRPr kumimoji="1" sz="2000" b="1">
          <a:solidFill>
            <a:schemeClr val="tx1"/>
          </a:solidFill>
          <a:latin typeface="+mn-lt"/>
          <a:ea typeface="+mn-ea"/>
        </a:defRPr>
      </a:lvl7pPr>
      <a:lvl8pPr marL="3429000" indent="-228600" algn="l" rtl="0" eaLnBrk="0" fontAlgn="base" hangingPunct="0">
        <a:spcBef>
          <a:spcPct val="20000"/>
        </a:spcBef>
        <a:spcAft>
          <a:spcPct val="0"/>
        </a:spcAft>
        <a:buChar char="»"/>
        <a:defRPr kumimoji="1" sz="2000" b="1">
          <a:solidFill>
            <a:schemeClr val="tx1"/>
          </a:solidFill>
          <a:latin typeface="+mn-lt"/>
          <a:ea typeface="+mn-ea"/>
        </a:defRPr>
      </a:lvl8pPr>
      <a:lvl9pPr marL="3886200" indent="-228600" algn="l" rtl="0" eaLnBrk="0" fontAlgn="base" hangingPunct="0">
        <a:spcBef>
          <a:spcPct val="20000"/>
        </a:spcBef>
        <a:spcAft>
          <a:spcPct val="0"/>
        </a:spcAft>
        <a:buChar char="»"/>
        <a:defRPr kumimoji="1" sz="2000" b="1">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628650" y="1430355"/>
            <a:ext cx="7886700" cy="1878453"/>
          </a:xfrm>
        </p:spPr>
        <p:txBody>
          <a:bodyPr>
            <a:normAutofit/>
          </a:bodyPr>
          <a:lstStyle/>
          <a:p>
            <a:pPr algn="ctr"/>
            <a:r>
              <a:rPr lang="zh-TW" altLang="en-US" sz="4800" b="1" dirty="0" smtClean="0">
                <a:latin typeface="標楷體" panose="03000509000000000000" pitchFamily="65" charset="-120"/>
                <a:ea typeface="標楷體" panose="03000509000000000000" pitchFamily="65" charset="-120"/>
              </a:rPr>
              <a:t>機</a:t>
            </a:r>
            <a:r>
              <a:rPr lang="zh-TW" altLang="en-US" sz="4800" b="1" dirty="0">
                <a:latin typeface="標楷體" panose="03000509000000000000" pitchFamily="65" charset="-120"/>
                <a:ea typeface="標楷體" panose="03000509000000000000" pitchFamily="65" charset="-120"/>
              </a:rPr>
              <a:t>場</a:t>
            </a:r>
            <a:r>
              <a:rPr lang="zh-TW" altLang="en-US" sz="4800" b="1" dirty="0" smtClean="0">
                <a:latin typeface="標楷體" panose="03000509000000000000" pitchFamily="65" charset="-120"/>
                <a:ea typeface="標楷體" panose="03000509000000000000" pitchFamily="65" charset="-120"/>
              </a:rPr>
              <a:t>安全管理系統 </a:t>
            </a:r>
            <a:r>
              <a:rPr lang="en-US" altLang="zh-TW" sz="4800" b="1" dirty="0" smtClean="0">
                <a:latin typeface="標楷體" panose="03000509000000000000" pitchFamily="65" charset="-120"/>
                <a:ea typeface="標楷體" panose="03000509000000000000" pitchFamily="65" charset="-120"/>
              </a:rPr>
              <a:t>I</a:t>
            </a:r>
            <a:br>
              <a:rPr lang="en-US" altLang="zh-TW" sz="4800" b="1" dirty="0" smtClean="0">
                <a:latin typeface="標楷體" panose="03000509000000000000" pitchFamily="65" charset="-120"/>
                <a:ea typeface="標楷體" panose="03000509000000000000" pitchFamily="65" charset="-120"/>
              </a:rPr>
            </a:br>
            <a:r>
              <a:rPr lang="en-US" altLang="zh-TW" sz="4800" b="1" dirty="0" smtClean="0">
                <a:latin typeface="標楷體" panose="03000509000000000000" pitchFamily="65" charset="-120"/>
                <a:ea typeface="標楷體" panose="03000509000000000000" pitchFamily="65" charset="-120"/>
              </a:rPr>
              <a:t>(</a:t>
            </a:r>
            <a:r>
              <a:rPr lang="en-US" altLang="zh-TW" sz="4000" dirty="0" smtClean="0">
                <a:solidFill>
                  <a:srgbClr val="0070C0"/>
                </a:solidFill>
                <a:effectLst>
                  <a:outerShdw blurRad="38100" dist="38100" dir="2700000" algn="tl">
                    <a:srgbClr val="000000">
                      <a:alpha val="43137"/>
                    </a:srgbClr>
                  </a:outerShdw>
                </a:effectLst>
                <a:latin typeface="Arial" panose="020B0604020202020204" pitchFamily="34" charset="0"/>
                <a:ea typeface="標楷體" panose="03000509000000000000" pitchFamily="65" charset="-120"/>
                <a:cs typeface="Arial" panose="020B0604020202020204" pitchFamily="34" charset="0"/>
              </a:rPr>
              <a:t>SMS</a:t>
            </a:r>
            <a:r>
              <a:rPr lang="en-US"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基礎課程</a:t>
            </a:r>
            <a:r>
              <a:rPr lang="en-US" altLang="zh-TW" sz="4000" b="1" dirty="0" smtClean="0">
                <a:latin typeface="標楷體" panose="03000509000000000000" pitchFamily="65" charset="-120"/>
                <a:ea typeface="標楷體" panose="03000509000000000000" pitchFamily="65" charset="-120"/>
              </a:rPr>
              <a:t>)</a:t>
            </a:r>
            <a:endParaRPr lang="zh-TW" altLang="en-US" sz="40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28650" y="3902697"/>
            <a:ext cx="7886700" cy="2274266"/>
          </a:xfrm>
        </p:spPr>
        <p:txBody>
          <a:bodyPr/>
          <a:lstStyle/>
          <a:p>
            <a:pPr marL="0" indent="0" algn="ctr">
              <a:buNone/>
            </a:pPr>
            <a:r>
              <a:rPr lang="zh-TW" altLang="en-US" sz="2400" dirty="0" smtClean="0">
                <a:solidFill>
                  <a:schemeClr val="accent2">
                    <a:lumMod val="75000"/>
                  </a:schemeClr>
                </a:solidFill>
                <a:latin typeface="微軟正黑體" panose="020B0604030504040204" pitchFamily="34" charset="-120"/>
                <a:ea typeface="微軟正黑體" panose="020B0604030504040204" pitchFamily="34" charset="-120"/>
              </a:rPr>
              <a:t>金門航空站</a:t>
            </a:r>
            <a:r>
              <a:rPr lang="en-US" altLang="zh-TW" sz="2400" dirty="0" smtClean="0">
                <a:solidFill>
                  <a:schemeClr val="accent2">
                    <a:lumMod val="75000"/>
                  </a:schemeClr>
                </a:solidFill>
                <a:latin typeface="微軟正黑體" panose="020B0604030504040204" pitchFamily="34" charset="-120"/>
                <a:ea typeface="微軟正黑體" panose="020B0604030504040204" pitchFamily="34" charset="-120"/>
              </a:rPr>
              <a:t>-</a:t>
            </a:r>
            <a:r>
              <a:rPr lang="zh-TW" altLang="en-US" sz="2400" dirty="0" smtClean="0">
                <a:solidFill>
                  <a:schemeClr val="accent2">
                    <a:lumMod val="75000"/>
                  </a:schemeClr>
                </a:solidFill>
                <a:latin typeface="微軟正黑體" panose="020B0604030504040204" pitchFamily="34" charset="-120"/>
                <a:ea typeface="微軟正黑體" panose="020B0604030504040204" pitchFamily="34" charset="-120"/>
              </a:rPr>
              <a:t>鄒嘉威</a:t>
            </a:r>
            <a:endParaRPr lang="en-US" altLang="zh-TW" sz="2400"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lgn="ctr">
              <a:buNone/>
            </a:pPr>
            <a:r>
              <a:rPr lang="en-US" altLang="zh-TW" sz="2000" dirty="0" smtClean="0">
                <a:solidFill>
                  <a:schemeClr val="accent2"/>
                </a:solidFill>
                <a:latin typeface="微軟正黑體" panose="020B0604030504040204" pitchFamily="34" charset="-120"/>
                <a:ea typeface="微軟正黑體" panose="020B0604030504040204" pitchFamily="34" charset="-120"/>
              </a:rPr>
              <a:t>109.02.27</a:t>
            </a:r>
          </a:p>
          <a:p>
            <a:endParaRPr lang="zh-TW" altLang="en-US" dirty="0"/>
          </a:p>
        </p:txBody>
      </p:sp>
    </p:spTree>
    <p:extLst>
      <p:ext uri="{BB962C8B-B14F-4D97-AF65-F5344CB8AC3E}">
        <p14:creationId xmlns:p14="http://schemas.microsoft.com/office/powerpoint/2010/main" val="11346829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4050" name="Text Box 2"/>
          <p:cNvSpPr txBox="1">
            <a:spLocks noChangeArrowheads="1"/>
          </p:cNvSpPr>
          <p:nvPr/>
        </p:nvSpPr>
        <p:spPr bwMode="auto">
          <a:xfrm>
            <a:off x="624592" y="1012416"/>
            <a:ext cx="8208963"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TW" altLang="en-US" sz="3200" b="1" dirty="0" smtClean="0">
                <a:solidFill>
                  <a:srgbClr val="A50021"/>
                </a:solidFill>
                <a:latin typeface="Times New Roman" panose="02020603050405020304" pitchFamily="18" charset="0"/>
                <a:ea typeface="標楷體" panose="03000509000000000000" pitchFamily="65" charset="-120"/>
              </a:rPr>
              <a:t>二</a:t>
            </a:r>
            <a:r>
              <a:rPr kumimoji="1" lang="zh-TW" altLang="en-US" sz="3200" b="1" dirty="0" smtClean="0">
                <a:solidFill>
                  <a:srgbClr val="A50021"/>
                </a:solidFill>
                <a:ea typeface="標楷體" panose="03000509000000000000" pitchFamily="65" charset="-120"/>
              </a:rPr>
              <a:t>、錯誤鏈理論模型</a:t>
            </a:r>
            <a:r>
              <a:rPr kumimoji="1" lang="zh-TW" altLang="en-US" sz="3600" b="1" dirty="0" smtClean="0">
                <a:solidFill>
                  <a:srgbClr val="A50021"/>
                </a:solidFill>
                <a:latin typeface="Times New Roman" panose="02020603050405020304" pitchFamily="18" charset="0"/>
                <a:ea typeface="標楷體" panose="03000509000000000000" pitchFamily="65" charset="-120"/>
              </a:rPr>
              <a:t>　</a:t>
            </a:r>
            <a:endParaRPr kumimoji="1" lang="en-US" altLang="zh-TW" sz="3600" b="1" dirty="0" smtClean="0">
              <a:solidFill>
                <a:srgbClr val="A50021"/>
              </a:solidFill>
              <a:latin typeface="Times New Roman" panose="02020603050405020304" pitchFamily="18" charset="0"/>
              <a:ea typeface="標楷體" panose="03000509000000000000" pitchFamily="65" charset="-120"/>
            </a:endParaRPr>
          </a:p>
          <a:p>
            <a:pPr fontAlgn="base">
              <a:spcBef>
                <a:spcPct val="0"/>
              </a:spcBef>
              <a:spcAft>
                <a:spcPct val="0"/>
              </a:spcAft>
            </a:pPr>
            <a:r>
              <a:rPr kumimoji="1" lang="zh-TW" altLang="en-US" sz="2800" dirty="0" smtClean="0">
                <a:solidFill>
                  <a:srgbClr val="000000"/>
                </a:solidFill>
                <a:latin typeface="Times New Roman" panose="02020603050405020304" pitchFamily="18" charset="0"/>
                <a:ea typeface="標楷體" panose="03000509000000000000" pitchFamily="65" charset="-120"/>
              </a:rPr>
              <a:t>由</a:t>
            </a:r>
            <a:r>
              <a:rPr kumimoji="1" lang="zh-TW" altLang="en-US" sz="2800" dirty="0" smtClean="0">
                <a:solidFill>
                  <a:srgbClr val="0070C0"/>
                </a:solidFill>
                <a:latin typeface="Times New Roman" panose="02020603050405020304" pitchFamily="18" charset="0"/>
                <a:ea typeface="標楷體" panose="03000509000000000000" pitchFamily="65" charset="-120"/>
              </a:rPr>
              <a:t>布蘭博士</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Dr. Blame</a:t>
            </a:r>
            <a:r>
              <a:rPr kumimoji="1" lang="zh-TW" altLang="en-US" sz="2800" dirty="0" smtClean="0">
                <a:solidFill>
                  <a:srgbClr val="000000"/>
                </a:solidFill>
                <a:latin typeface="Times New Roman" panose="02020603050405020304" pitchFamily="18" charset="0"/>
                <a:ea typeface="標楷體" panose="03000509000000000000" pitchFamily="65" charset="-120"/>
              </a:rPr>
              <a:t>）所提出，他認為重大飛安事故的發生是由一連串的危險事件所形成，而造成這些危險事件的來源共可分成七大類：</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a.</a:t>
            </a:r>
            <a:r>
              <a:rPr kumimoji="1" lang="zh-TW" altLang="en-US" sz="2800" dirty="0" smtClean="0">
                <a:solidFill>
                  <a:srgbClr val="000000"/>
                </a:solidFill>
                <a:latin typeface="Times New Roman" panose="02020603050405020304" pitchFamily="18" charset="0"/>
                <a:ea typeface="標楷體" panose="03000509000000000000" pitchFamily="65" charset="-120"/>
              </a:rPr>
              <a:t>組員（</a:t>
            </a:r>
            <a:r>
              <a:rPr kumimoji="1" lang="en-US" altLang="zh-TW" sz="2800" dirty="0" smtClean="0">
                <a:solidFill>
                  <a:srgbClr val="000000"/>
                </a:solidFill>
                <a:latin typeface="Times New Roman" panose="02020603050405020304" pitchFamily="18" charset="0"/>
                <a:ea typeface="標楷體" panose="03000509000000000000" pitchFamily="65" charset="-120"/>
              </a:rPr>
              <a:t>Crew</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b.</a:t>
            </a:r>
            <a:r>
              <a:rPr kumimoji="1" lang="zh-TW" altLang="en-US" sz="2800" dirty="0" smtClean="0">
                <a:solidFill>
                  <a:srgbClr val="000000"/>
                </a:solidFill>
                <a:latin typeface="Times New Roman" panose="02020603050405020304" pitchFamily="18" charset="0"/>
                <a:ea typeface="標楷體" panose="03000509000000000000" pitchFamily="65" charset="-120"/>
              </a:rPr>
              <a:t>航務操作（</a:t>
            </a:r>
            <a:r>
              <a:rPr kumimoji="1" lang="en-US" altLang="zh-TW" sz="2800" dirty="0" smtClean="0">
                <a:solidFill>
                  <a:srgbClr val="000000"/>
                </a:solidFill>
                <a:latin typeface="Times New Roman" panose="02020603050405020304" pitchFamily="18" charset="0"/>
                <a:ea typeface="標楷體" panose="03000509000000000000" pitchFamily="65" charset="-120"/>
              </a:rPr>
              <a:t>Flight operations</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c.</a:t>
            </a:r>
            <a:r>
              <a:rPr kumimoji="1" lang="zh-TW" altLang="en-US" sz="2800" dirty="0" smtClean="0">
                <a:solidFill>
                  <a:srgbClr val="000000"/>
                </a:solidFill>
                <a:latin typeface="Times New Roman" panose="02020603050405020304" pitchFamily="18" charset="0"/>
                <a:ea typeface="標楷體" panose="03000509000000000000" pitchFamily="65" charset="-120"/>
              </a:rPr>
              <a:t>飛機設計和性能（</a:t>
            </a:r>
            <a:r>
              <a:rPr kumimoji="1" lang="en-US" altLang="zh-TW" sz="2800" dirty="0" smtClean="0">
                <a:solidFill>
                  <a:srgbClr val="000000"/>
                </a:solidFill>
                <a:latin typeface="Times New Roman" panose="02020603050405020304" pitchFamily="18" charset="0"/>
                <a:ea typeface="標楷體" panose="03000509000000000000" pitchFamily="65" charset="-120"/>
              </a:rPr>
              <a:t>Airplane Design</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Performance</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d.</a:t>
            </a:r>
            <a:r>
              <a:rPr kumimoji="1" lang="zh-TW" altLang="en-US" sz="2800" dirty="0" smtClean="0">
                <a:solidFill>
                  <a:srgbClr val="000000"/>
                </a:solidFill>
                <a:latin typeface="Times New Roman" panose="02020603050405020304" pitchFamily="18" charset="0"/>
                <a:ea typeface="標楷體" panose="03000509000000000000" pitchFamily="65" charset="-120"/>
              </a:rPr>
              <a:t>飛機維修（</a:t>
            </a:r>
            <a:r>
              <a:rPr kumimoji="1" lang="en-US" altLang="zh-TW" sz="2800" dirty="0" smtClean="0">
                <a:solidFill>
                  <a:srgbClr val="000000"/>
                </a:solidFill>
                <a:latin typeface="Times New Roman" panose="02020603050405020304" pitchFamily="18" charset="0"/>
                <a:ea typeface="標楷體" panose="03000509000000000000" pitchFamily="65" charset="-120"/>
              </a:rPr>
              <a:t>Airplane Maintenance</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e.</a:t>
            </a:r>
            <a:r>
              <a:rPr kumimoji="1" lang="zh-TW" altLang="en-US" sz="2800" dirty="0" smtClean="0">
                <a:solidFill>
                  <a:srgbClr val="000000"/>
                </a:solidFill>
                <a:latin typeface="Times New Roman" panose="02020603050405020304" pitchFamily="18" charset="0"/>
                <a:ea typeface="標楷體" panose="03000509000000000000" pitchFamily="65" charset="-120"/>
              </a:rPr>
              <a:t>飛航管制（</a:t>
            </a:r>
            <a:r>
              <a:rPr kumimoji="1" lang="en-US" altLang="zh-TW" sz="2800" dirty="0" smtClean="0">
                <a:solidFill>
                  <a:srgbClr val="000000"/>
                </a:solidFill>
                <a:latin typeface="Times New Roman" panose="02020603050405020304" pitchFamily="18" charset="0"/>
                <a:ea typeface="標楷體" panose="03000509000000000000" pitchFamily="65" charset="-120"/>
              </a:rPr>
              <a:t>Aircraft Traffic Control</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f. </a:t>
            </a:r>
            <a:r>
              <a:rPr kumimoji="1" lang="zh-TW" altLang="en-US" sz="2800" dirty="0" smtClean="0">
                <a:solidFill>
                  <a:srgbClr val="000000"/>
                </a:solidFill>
                <a:latin typeface="Times New Roman" panose="02020603050405020304" pitchFamily="18" charset="0"/>
                <a:ea typeface="標楷體" panose="03000509000000000000" pitchFamily="65" charset="-120"/>
              </a:rPr>
              <a:t>航站管理（</a:t>
            </a:r>
            <a:r>
              <a:rPr kumimoji="1" lang="en-US" altLang="zh-TW" sz="2800" dirty="0" smtClean="0">
                <a:solidFill>
                  <a:srgbClr val="000000"/>
                </a:solidFill>
                <a:latin typeface="Times New Roman" panose="02020603050405020304" pitchFamily="18" charset="0"/>
                <a:ea typeface="標楷體" panose="03000509000000000000" pitchFamily="65" charset="-120"/>
              </a:rPr>
              <a:t>Airport Management</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g.</a:t>
            </a:r>
            <a:r>
              <a:rPr kumimoji="1" lang="zh-TW" altLang="en-US" sz="2800" dirty="0" smtClean="0">
                <a:solidFill>
                  <a:srgbClr val="000000"/>
                </a:solidFill>
                <a:latin typeface="Times New Roman" panose="02020603050405020304" pitchFamily="18" charset="0"/>
                <a:ea typeface="標楷體" panose="03000509000000000000" pitchFamily="65" charset="-120"/>
              </a:rPr>
              <a:t>氣象（</a:t>
            </a:r>
            <a:r>
              <a:rPr kumimoji="1" lang="en-US" altLang="zh-TW" sz="2800" dirty="0" smtClean="0">
                <a:solidFill>
                  <a:srgbClr val="000000"/>
                </a:solidFill>
                <a:latin typeface="Times New Roman" panose="02020603050405020304" pitchFamily="18" charset="0"/>
                <a:ea typeface="標楷體" panose="03000509000000000000" pitchFamily="65" charset="-120"/>
              </a:rPr>
              <a:t>Weather Information</a:t>
            </a:r>
            <a:r>
              <a:rPr kumimoji="1" lang="zh-TW" altLang="en-US" sz="2800" dirty="0" smtClean="0">
                <a:solidFill>
                  <a:srgbClr val="000000"/>
                </a:solidFill>
                <a:latin typeface="Times New Roman" panose="02020603050405020304" pitchFamily="18" charset="0"/>
                <a:ea typeface="標楷體" panose="03000509000000000000" pitchFamily="65" charset="-120"/>
              </a:rPr>
              <a:t>）等因素所造成。</a:t>
            </a:r>
          </a:p>
        </p:txBody>
      </p:sp>
    </p:spTree>
    <p:extLst>
      <p:ext uri="{BB962C8B-B14F-4D97-AF65-F5344CB8AC3E}">
        <p14:creationId xmlns:p14="http://schemas.microsoft.com/office/powerpoint/2010/main" val="198614036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45122" name="Text Box 2"/>
          <p:cNvSpPr txBox="1">
            <a:spLocks noChangeArrowheads="1"/>
          </p:cNvSpPr>
          <p:nvPr/>
        </p:nvSpPr>
        <p:spPr bwMode="auto">
          <a:xfrm>
            <a:off x="755650" y="1268413"/>
            <a:ext cx="74168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TW" altLang="en-US" sz="2800" dirty="0" smtClean="0">
                <a:solidFill>
                  <a:srgbClr val="003399"/>
                </a:solidFill>
                <a:latin typeface="Times New Roman" panose="02020603050405020304" pitchFamily="18" charset="0"/>
                <a:ea typeface="標楷體" panose="03000509000000000000" pitchFamily="65" charset="-120"/>
              </a:rPr>
              <a:t>由於飛安重大事故的發生是由這七大類事件所環環相扣而形成的錯誤鏈。</a:t>
            </a:r>
            <a:r>
              <a:rPr kumimoji="1" lang="en-US" altLang="zh-TW" sz="2800" dirty="0" smtClean="0">
                <a:solidFill>
                  <a:srgbClr val="003399"/>
                </a:solidFill>
                <a:latin typeface="Times New Roman" panose="02020603050405020304" pitchFamily="18" charset="0"/>
                <a:ea typeface="標楷體" panose="03000509000000000000" pitchFamily="65" charset="-120"/>
              </a:rPr>
              <a:t>Dr. Blame </a:t>
            </a:r>
            <a:r>
              <a:rPr kumimoji="1" lang="zh-TW" altLang="en-US" sz="2800" dirty="0" smtClean="0">
                <a:solidFill>
                  <a:srgbClr val="003399"/>
                </a:solidFill>
                <a:latin typeface="Times New Roman" panose="02020603050405020304" pitchFamily="18" charset="0"/>
                <a:ea typeface="標楷體" panose="03000509000000000000" pitchFamily="65" charset="-120"/>
              </a:rPr>
              <a:t>認為只要打破其中一個（或一個以上）鏈環就可避免重大事故的發生，進而達到風險管理的目的。</a:t>
            </a:r>
            <a:endParaRPr kumimoji="1" lang="zh-TW" altLang="en-US" sz="2800" dirty="0" smtClean="0">
              <a:solidFill>
                <a:srgbClr val="003399"/>
              </a:solidFill>
              <a:latin typeface="Times New Roman" panose="02020603050405020304" pitchFamily="18" charset="0"/>
            </a:endParaRPr>
          </a:p>
        </p:txBody>
      </p:sp>
      <p:grpSp>
        <p:nvGrpSpPr>
          <p:cNvPr id="645123" name="Group 3"/>
          <p:cNvGrpSpPr>
            <a:grpSpLocks/>
          </p:cNvGrpSpPr>
          <p:nvPr/>
        </p:nvGrpSpPr>
        <p:grpSpPr bwMode="auto">
          <a:xfrm>
            <a:off x="395288" y="3573463"/>
            <a:ext cx="8064500" cy="647700"/>
            <a:chOff x="-144" y="3408"/>
            <a:chExt cx="4608" cy="336"/>
          </a:xfrm>
        </p:grpSpPr>
        <p:sp>
          <p:nvSpPr>
            <p:cNvPr id="645124" name="Oval 4"/>
            <p:cNvSpPr>
              <a:spLocks noChangeArrowheads="1"/>
            </p:cNvSpPr>
            <p:nvPr/>
          </p:nvSpPr>
          <p:spPr bwMode="auto">
            <a:xfrm>
              <a:off x="480"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5" name="Oval 5"/>
            <p:cNvSpPr>
              <a:spLocks noChangeArrowheads="1"/>
            </p:cNvSpPr>
            <p:nvPr/>
          </p:nvSpPr>
          <p:spPr bwMode="auto">
            <a:xfrm>
              <a:off x="576"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6" name="Oval 6"/>
            <p:cNvSpPr>
              <a:spLocks noChangeArrowheads="1"/>
            </p:cNvSpPr>
            <p:nvPr/>
          </p:nvSpPr>
          <p:spPr bwMode="auto">
            <a:xfrm>
              <a:off x="1104"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7" name="Oval 7"/>
            <p:cNvSpPr>
              <a:spLocks noChangeArrowheads="1"/>
            </p:cNvSpPr>
            <p:nvPr/>
          </p:nvSpPr>
          <p:spPr bwMode="auto">
            <a:xfrm>
              <a:off x="1200"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8" name="Oval 8"/>
            <p:cNvSpPr>
              <a:spLocks noChangeArrowheads="1"/>
            </p:cNvSpPr>
            <p:nvPr/>
          </p:nvSpPr>
          <p:spPr bwMode="auto">
            <a:xfrm>
              <a:off x="1728"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9" name="Oval 9"/>
            <p:cNvSpPr>
              <a:spLocks noChangeArrowheads="1"/>
            </p:cNvSpPr>
            <p:nvPr/>
          </p:nvSpPr>
          <p:spPr bwMode="auto">
            <a:xfrm>
              <a:off x="1824"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0" name="Oval 10"/>
            <p:cNvSpPr>
              <a:spLocks noChangeArrowheads="1"/>
            </p:cNvSpPr>
            <p:nvPr/>
          </p:nvSpPr>
          <p:spPr bwMode="auto">
            <a:xfrm>
              <a:off x="2352"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1" name="Oval 11"/>
            <p:cNvSpPr>
              <a:spLocks noChangeArrowheads="1"/>
            </p:cNvSpPr>
            <p:nvPr/>
          </p:nvSpPr>
          <p:spPr bwMode="auto">
            <a:xfrm>
              <a:off x="2448"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2" name="Oval 12"/>
            <p:cNvSpPr>
              <a:spLocks noChangeArrowheads="1"/>
            </p:cNvSpPr>
            <p:nvPr/>
          </p:nvSpPr>
          <p:spPr bwMode="auto">
            <a:xfrm>
              <a:off x="2976"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3" name="Oval 13"/>
            <p:cNvSpPr>
              <a:spLocks noChangeArrowheads="1"/>
            </p:cNvSpPr>
            <p:nvPr/>
          </p:nvSpPr>
          <p:spPr bwMode="auto">
            <a:xfrm>
              <a:off x="3072"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4" name="Oval 14"/>
            <p:cNvSpPr>
              <a:spLocks noChangeArrowheads="1"/>
            </p:cNvSpPr>
            <p:nvPr/>
          </p:nvSpPr>
          <p:spPr bwMode="auto">
            <a:xfrm>
              <a:off x="3600"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5" name="Oval 15"/>
            <p:cNvSpPr>
              <a:spLocks noChangeArrowheads="1"/>
            </p:cNvSpPr>
            <p:nvPr/>
          </p:nvSpPr>
          <p:spPr bwMode="auto">
            <a:xfrm>
              <a:off x="3696"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6" name="Oval 16"/>
            <p:cNvSpPr>
              <a:spLocks noChangeArrowheads="1"/>
            </p:cNvSpPr>
            <p:nvPr/>
          </p:nvSpPr>
          <p:spPr bwMode="auto">
            <a:xfrm>
              <a:off x="-144"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7" name="Oval 17"/>
            <p:cNvSpPr>
              <a:spLocks noChangeArrowheads="1"/>
            </p:cNvSpPr>
            <p:nvPr/>
          </p:nvSpPr>
          <p:spPr bwMode="auto">
            <a:xfrm>
              <a:off x="-48"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grpSp>
      <p:sp>
        <p:nvSpPr>
          <p:cNvPr id="645138" name="Text Box 18"/>
          <p:cNvSpPr txBox="1">
            <a:spLocks noChangeArrowheads="1"/>
          </p:cNvSpPr>
          <p:nvPr/>
        </p:nvSpPr>
        <p:spPr bwMode="auto">
          <a:xfrm>
            <a:off x="684213" y="4221163"/>
            <a:ext cx="7991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TW" sz="2400" dirty="0" smtClean="0">
                <a:solidFill>
                  <a:srgbClr val="000000"/>
                </a:solidFill>
                <a:latin typeface="Times New Roman" panose="02020603050405020304" pitchFamily="18" charset="0"/>
                <a:ea typeface="標楷體" panose="03000509000000000000" pitchFamily="65" charset="-120"/>
              </a:rPr>
              <a:t>1.</a:t>
            </a:r>
            <a:r>
              <a:rPr kumimoji="1" lang="zh-TW" altLang="en-US" sz="2400" dirty="0" smtClean="0">
                <a:solidFill>
                  <a:srgbClr val="000000"/>
                </a:solidFill>
                <a:latin typeface="Times New Roman" panose="02020603050405020304" pitchFamily="18" charset="0"/>
                <a:ea typeface="標楷體" panose="03000509000000000000" pitchFamily="65" charset="-120"/>
              </a:rPr>
              <a:t>組員  </a:t>
            </a:r>
            <a:r>
              <a:rPr kumimoji="1" lang="en-US" altLang="zh-TW" sz="2400" dirty="0" smtClean="0">
                <a:solidFill>
                  <a:srgbClr val="000000"/>
                </a:solidFill>
                <a:latin typeface="Times New Roman" panose="02020603050405020304" pitchFamily="18" charset="0"/>
                <a:ea typeface="標楷體" panose="03000509000000000000" pitchFamily="65" charset="-120"/>
              </a:rPr>
              <a:t>2. </a:t>
            </a:r>
            <a:r>
              <a:rPr kumimoji="1" lang="zh-TW" altLang="en-US" sz="2400" dirty="0" smtClean="0">
                <a:solidFill>
                  <a:srgbClr val="000000"/>
                </a:solidFill>
                <a:latin typeface="Times New Roman" panose="02020603050405020304" pitchFamily="18" charset="0"/>
                <a:ea typeface="標楷體" panose="03000509000000000000" pitchFamily="65" charset="-120"/>
              </a:rPr>
              <a:t>航務  </a:t>
            </a:r>
            <a:r>
              <a:rPr kumimoji="1" lang="en-US" altLang="zh-TW" sz="2400" dirty="0" smtClean="0">
                <a:solidFill>
                  <a:srgbClr val="000000"/>
                </a:solidFill>
                <a:latin typeface="Times New Roman" panose="02020603050405020304" pitchFamily="18" charset="0"/>
                <a:ea typeface="標楷體" panose="03000509000000000000" pitchFamily="65" charset="-120"/>
              </a:rPr>
              <a:t>3. </a:t>
            </a:r>
            <a:r>
              <a:rPr kumimoji="1" lang="zh-TW" altLang="en-US" sz="2400" dirty="0" smtClean="0">
                <a:solidFill>
                  <a:srgbClr val="000000"/>
                </a:solidFill>
                <a:latin typeface="Times New Roman" panose="02020603050405020304" pitchFamily="18" charset="0"/>
                <a:ea typeface="標楷體" panose="03000509000000000000" pitchFamily="65" charset="-120"/>
              </a:rPr>
              <a:t>飛機  </a:t>
            </a:r>
            <a:r>
              <a:rPr kumimoji="1" lang="en-US" altLang="zh-TW" sz="2400" dirty="0" smtClean="0">
                <a:solidFill>
                  <a:srgbClr val="000000"/>
                </a:solidFill>
                <a:latin typeface="Times New Roman" panose="02020603050405020304" pitchFamily="18" charset="0"/>
                <a:ea typeface="標楷體" panose="03000509000000000000" pitchFamily="65" charset="-120"/>
              </a:rPr>
              <a:t>4.</a:t>
            </a:r>
            <a:r>
              <a:rPr kumimoji="1" lang="zh-TW" altLang="en-US" sz="2400" dirty="0" smtClean="0">
                <a:solidFill>
                  <a:srgbClr val="000000"/>
                </a:solidFill>
                <a:latin typeface="Times New Roman" panose="02020603050405020304" pitchFamily="18" charset="0"/>
                <a:ea typeface="標楷體" panose="03000509000000000000" pitchFamily="65" charset="-120"/>
              </a:rPr>
              <a:t>維修  </a:t>
            </a:r>
            <a:r>
              <a:rPr kumimoji="1" lang="en-US" altLang="zh-TW" sz="2400" dirty="0" smtClean="0">
                <a:solidFill>
                  <a:srgbClr val="000000"/>
                </a:solidFill>
                <a:latin typeface="Times New Roman" panose="02020603050405020304" pitchFamily="18" charset="0"/>
                <a:ea typeface="標楷體" panose="03000509000000000000" pitchFamily="65" charset="-120"/>
              </a:rPr>
              <a:t>5.</a:t>
            </a:r>
            <a:r>
              <a:rPr kumimoji="1" lang="zh-TW" altLang="en-US" sz="2400" dirty="0" smtClean="0">
                <a:solidFill>
                  <a:srgbClr val="000000"/>
                </a:solidFill>
                <a:latin typeface="Times New Roman" panose="02020603050405020304" pitchFamily="18" charset="0"/>
                <a:ea typeface="標楷體" panose="03000509000000000000" pitchFamily="65" charset="-120"/>
              </a:rPr>
              <a:t>航管  </a:t>
            </a:r>
            <a:r>
              <a:rPr kumimoji="1" lang="en-US" altLang="zh-TW" sz="2400" dirty="0" smtClean="0">
                <a:solidFill>
                  <a:srgbClr val="000000"/>
                </a:solidFill>
                <a:latin typeface="Times New Roman" panose="02020603050405020304" pitchFamily="18" charset="0"/>
                <a:ea typeface="標楷體" panose="03000509000000000000" pitchFamily="65" charset="-120"/>
              </a:rPr>
              <a:t>6.</a:t>
            </a:r>
            <a:r>
              <a:rPr kumimoji="1" lang="zh-TW" altLang="en-US" sz="2400" dirty="0" smtClean="0">
                <a:solidFill>
                  <a:srgbClr val="000000"/>
                </a:solidFill>
                <a:latin typeface="Times New Roman" panose="02020603050405020304" pitchFamily="18" charset="0"/>
                <a:ea typeface="標楷體" panose="03000509000000000000" pitchFamily="65" charset="-120"/>
              </a:rPr>
              <a:t>航站管理  </a:t>
            </a:r>
            <a:r>
              <a:rPr kumimoji="1" lang="en-US" altLang="zh-TW" sz="2400" dirty="0" smtClean="0">
                <a:solidFill>
                  <a:srgbClr val="000000"/>
                </a:solidFill>
                <a:latin typeface="Times New Roman" panose="02020603050405020304" pitchFamily="18" charset="0"/>
                <a:ea typeface="標楷體" panose="03000509000000000000" pitchFamily="65" charset="-120"/>
              </a:rPr>
              <a:t>7.</a:t>
            </a:r>
            <a:r>
              <a:rPr kumimoji="1" lang="zh-TW" altLang="en-US" sz="2400" dirty="0" smtClean="0">
                <a:solidFill>
                  <a:srgbClr val="000000"/>
                </a:solidFill>
                <a:latin typeface="Times New Roman" panose="02020603050405020304" pitchFamily="18" charset="0"/>
                <a:ea typeface="標楷體" panose="03000509000000000000" pitchFamily="65" charset="-120"/>
              </a:rPr>
              <a:t>氣象</a:t>
            </a:r>
            <a:r>
              <a:rPr kumimoji="1" lang="zh-TW" altLang="en-US" sz="2400" dirty="0" smtClean="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4477172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7122" name="Text Box 2"/>
          <p:cNvSpPr txBox="1">
            <a:spLocks noChangeArrowheads="1"/>
          </p:cNvSpPr>
          <p:nvPr/>
        </p:nvSpPr>
        <p:spPr bwMode="auto">
          <a:xfrm>
            <a:off x="539750" y="836613"/>
            <a:ext cx="7918450" cy="222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TW" altLang="en-US" sz="2800" dirty="0" smtClean="0">
                <a:solidFill>
                  <a:srgbClr val="000000"/>
                </a:solidFill>
                <a:latin typeface="Times New Roman" panose="02020603050405020304" pitchFamily="18" charset="0"/>
                <a:ea typeface="標楷體" panose="03000509000000000000" pitchFamily="65" charset="-120"/>
              </a:rPr>
              <a:t>　</a:t>
            </a:r>
            <a:r>
              <a:rPr kumimoji="1" lang="en-US" altLang="zh-TW" sz="2800" dirty="0" smtClean="0">
                <a:solidFill>
                  <a:srgbClr val="000000"/>
                </a:solidFill>
                <a:latin typeface="Times New Roman" panose="02020603050405020304" pitchFamily="18" charset="0"/>
                <a:ea typeface="標楷體" panose="03000509000000000000" pitchFamily="65" charset="-120"/>
              </a:rPr>
              <a:t>Blame</a:t>
            </a:r>
            <a:r>
              <a:rPr kumimoji="1" lang="zh-TW" altLang="en-US" sz="2800" dirty="0" smtClean="0">
                <a:solidFill>
                  <a:srgbClr val="000000"/>
                </a:solidFill>
                <a:latin typeface="Times New Roman" panose="02020603050405020304" pitchFamily="18" charset="0"/>
                <a:ea typeface="標楷體" panose="03000509000000000000" pitchFamily="65" charset="-120"/>
              </a:rPr>
              <a:t>認為重大飛安事故乃是由許多輕微飛安事</a:t>
            </a:r>
            <a:r>
              <a:rPr kumimoji="1" lang="zh-TW" altLang="en-US" sz="2800" dirty="0">
                <a:solidFill>
                  <a:srgbClr val="000000"/>
                </a:solidFill>
                <a:latin typeface="Times New Roman" panose="02020603050405020304" pitchFamily="18" charset="0"/>
                <a:ea typeface="標楷體" panose="03000509000000000000" pitchFamily="65" charset="-120"/>
              </a:rPr>
              <a:t>故</a:t>
            </a:r>
            <a:r>
              <a:rPr kumimoji="1" lang="zh-TW" altLang="en-US" sz="2800" dirty="0" smtClean="0">
                <a:solidFill>
                  <a:srgbClr val="000000"/>
                </a:solidFill>
                <a:latin typeface="Times New Roman" panose="02020603050405020304" pitchFamily="18" charset="0"/>
                <a:ea typeface="標楷體" panose="03000509000000000000" pitchFamily="65" charset="-120"/>
              </a:rPr>
              <a:t>累積而成，而輕微飛安事故又由許多危險事件累積而成，危險事件再由許多一般事件所累積而成，其間的件數比例為</a:t>
            </a:r>
            <a:r>
              <a:rPr kumimoji="1" lang="en-US" altLang="zh-TW" sz="2800" dirty="0" smtClean="0">
                <a:solidFill>
                  <a:srgbClr val="000000"/>
                </a:solidFill>
                <a:latin typeface="Times New Roman" panose="02020603050405020304" pitchFamily="18" charset="0"/>
                <a:ea typeface="標楷體" panose="03000509000000000000" pitchFamily="65" charset="-120"/>
              </a:rPr>
              <a:t>1</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10</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30</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600</a:t>
            </a:r>
            <a:r>
              <a:rPr kumimoji="1" lang="zh-TW" altLang="en-US" sz="2800" dirty="0" smtClean="0">
                <a:solidFill>
                  <a:srgbClr val="000000"/>
                </a:solidFill>
                <a:latin typeface="Times New Roman" panose="02020603050405020304" pitchFamily="18" charset="0"/>
                <a:ea typeface="標楷體" panose="03000509000000000000" pitchFamily="65" charset="-120"/>
              </a:rPr>
              <a:t>，形成一座</a:t>
            </a:r>
            <a:r>
              <a:rPr kumimoji="1" lang="en-US" altLang="zh-TW" sz="2800" dirty="0" smtClean="0">
                <a:solidFill>
                  <a:srgbClr val="FF0000"/>
                </a:solidFill>
                <a:latin typeface="Times New Roman" panose="02020603050405020304" pitchFamily="18" charset="0"/>
                <a:ea typeface="標楷體" panose="03000509000000000000" pitchFamily="65" charset="-120"/>
              </a:rPr>
              <a:t>*</a:t>
            </a:r>
            <a:r>
              <a:rPr kumimoji="1" lang="zh-TW" altLang="en-US" sz="2800" u="sng" dirty="0" smtClean="0">
                <a:solidFill>
                  <a:srgbClr val="FF0000"/>
                </a:solidFill>
                <a:latin typeface="Times New Roman" panose="02020603050405020304" pitchFamily="18" charset="0"/>
                <a:ea typeface="標楷體" panose="03000509000000000000" pitchFamily="65" charset="-120"/>
              </a:rPr>
              <a:t>金字塔</a:t>
            </a:r>
            <a:r>
              <a:rPr kumimoji="1" lang="zh-TW" altLang="en-US" sz="2800" dirty="0" smtClean="0">
                <a:solidFill>
                  <a:srgbClr val="000000"/>
                </a:solidFill>
                <a:latin typeface="Times New Roman" panose="02020603050405020304" pitchFamily="18" charset="0"/>
                <a:ea typeface="標楷體" panose="03000509000000000000" pitchFamily="65" charset="-120"/>
              </a:rPr>
              <a:t>堆積。</a:t>
            </a:r>
            <a:r>
              <a:rPr kumimoji="1" lang="zh-TW" altLang="en-US" sz="2400" dirty="0" smtClean="0">
                <a:solidFill>
                  <a:srgbClr val="000000"/>
                </a:solidFill>
                <a:latin typeface="Times New Roman" panose="02020603050405020304" pitchFamily="18" charset="0"/>
              </a:rPr>
              <a:t> </a:t>
            </a:r>
          </a:p>
        </p:txBody>
      </p:sp>
      <p:grpSp>
        <p:nvGrpSpPr>
          <p:cNvPr id="517123" name="Group 3"/>
          <p:cNvGrpSpPr>
            <a:grpSpLocks/>
          </p:cNvGrpSpPr>
          <p:nvPr/>
        </p:nvGrpSpPr>
        <p:grpSpPr bwMode="auto">
          <a:xfrm>
            <a:off x="900113" y="3213100"/>
            <a:ext cx="7239000" cy="2952750"/>
            <a:chOff x="768" y="1488"/>
            <a:chExt cx="4560" cy="2052"/>
          </a:xfrm>
        </p:grpSpPr>
        <p:sp>
          <p:nvSpPr>
            <p:cNvPr id="517124" name="AutoShape 4"/>
            <p:cNvSpPr>
              <a:spLocks noChangeArrowheads="1"/>
            </p:cNvSpPr>
            <p:nvPr/>
          </p:nvSpPr>
          <p:spPr bwMode="auto">
            <a:xfrm>
              <a:off x="1350" y="1565"/>
              <a:ext cx="1812" cy="1858"/>
            </a:xfrm>
            <a:prstGeom prst="triangle">
              <a:avLst>
                <a:gd name="adj" fmla="val 50000"/>
              </a:avLst>
            </a:prstGeom>
            <a:solidFill>
              <a:srgbClr val="FFFFFF"/>
            </a:solidFill>
            <a:ln w="9525">
              <a:solidFill>
                <a:srgbClr val="000000"/>
              </a:solidFill>
              <a:miter lim="800000"/>
              <a:headEnd/>
              <a:tailEnd/>
            </a:ln>
            <a:effectLst>
              <a:outerShdw dist="107763" dir="135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5" name="Line 5"/>
            <p:cNvSpPr>
              <a:spLocks noChangeShapeType="1"/>
            </p:cNvSpPr>
            <p:nvPr/>
          </p:nvSpPr>
          <p:spPr bwMode="auto">
            <a:xfrm>
              <a:off x="1997" y="2223"/>
              <a:ext cx="51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6" name="Line 6"/>
            <p:cNvSpPr>
              <a:spLocks noChangeShapeType="1"/>
            </p:cNvSpPr>
            <p:nvPr/>
          </p:nvSpPr>
          <p:spPr bwMode="auto">
            <a:xfrm>
              <a:off x="1738" y="2688"/>
              <a:ext cx="103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7" name="Line 7"/>
            <p:cNvSpPr>
              <a:spLocks noChangeShapeType="1"/>
            </p:cNvSpPr>
            <p:nvPr/>
          </p:nvSpPr>
          <p:spPr bwMode="auto">
            <a:xfrm>
              <a:off x="2062" y="3436"/>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8" name="Line 8"/>
            <p:cNvSpPr>
              <a:spLocks noChangeShapeType="1"/>
            </p:cNvSpPr>
            <p:nvPr/>
          </p:nvSpPr>
          <p:spPr bwMode="auto">
            <a:xfrm>
              <a:off x="1544" y="3075"/>
              <a:ext cx="142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9" name="Text Box 9"/>
            <p:cNvSpPr txBox="1">
              <a:spLocks noChangeArrowheads="1"/>
            </p:cNvSpPr>
            <p:nvPr/>
          </p:nvSpPr>
          <p:spPr bwMode="auto">
            <a:xfrm>
              <a:off x="2515" y="1706"/>
              <a:ext cx="2477"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r>
                <a:rPr lang="zh-TW" altLang="en-US" b="1" dirty="0" smtClean="0">
                  <a:solidFill>
                    <a:srgbClr val="003399"/>
                  </a:solidFill>
                  <a:latin typeface="Times New Roman" panose="02020603050405020304" pitchFamily="18" charset="0"/>
                  <a:ea typeface="標楷體" panose="03000509000000000000" pitchFamily="65" charset="-120"/>
                </a:rPr>
                <a:t>第四等級：重大事故</a:t>
              </a:r>
              <a:r>
                <a:rPr lang="en-US" altLang="zh-TW" b="1" dirty="0" smtClean="0">
                  <a:solidFill>
                    <a:srgbClr val="003399"/>
                  </a:solidFill>
                  <a:latin typeface="Times New Roman" panose="02020603050405020304" pitchFamily="18" charset="0"/>
                  <a:ea typeface="標楷體" panose="03000509000000000000" pitchFamily="65" charset="-120"/>
                </a:rPr>
                <a:t>(serious injury)</a:t>
              </a:r>
            </a:p>
          </p:txBody>
        </p:sp>
        <p:sp>
          <p:nvSpPr>
            <p:cNvPr id="517130" name="Text Box 10"/>
            <p:cNvSpPr txBox="1">
              <a:spLocks noChangeArrowheads="1"/>
            </p:cNvSpPr>
            <p:nvPr/>
          </p:nvSpPr>
          <p:spPr bwMode="auto">
            <a:xfrm>
              <a:off x="768" y="1565"/>
              <a:ext cx="453" cy="10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lstStyle/>
            <a:p>
              <a:pPr eaLnBrk="0" fontAlgn="base" hangingPunct="0">
                <a:lnSpc>
                  <a:spcPct val="96000"/>
                </a:lnSpc>
                <a:spcBef>
                  <a:spcPct val="0"/>
                </a:spcBef>
                <a:spcAft>
                  <a:spcPct val="0"/>
                </a:spcAft>
              </a:pPr>
              <a:r>
                <a:rPr lang="en-US" altLang="zh-TW" b="1" dirty="0" smtClean="0">
                  <a:solidFill>
                    <a:srgbClr val="003399"/>
                  </a:solidFill>
                  <a:latin typeface="標楷體" panose="03000509000000000000" pitchFamily="65" charset="-120"/>
                  <a:ea typeface="標楷體" panose="03000509000000000000" pitchFamily="65" charset="-120"/>
                </a:rPr>
                <a:t>↑ </a:t>
              </a:r>
              <a:r>
                <a:rPr lang="zh-TW" altLang="en-US" b="1" dirty="0" smtClean="0">
                  <a:solidFill>
                    <a:srgbClr val="003399"/>
                  </a:solidFill>
                  <a:latin typeface="標楷體" panose="03000509000000000000" pitchFamily="65" charset="-120"/>
                  <a:ea typeface="標楷體" panose="03000509000000000000" pitchFamily="65" charset="-120"/>
                </a:rPr>
                <a:t>事  故 ↓</a:t>
              </a:r>
            </a:p>
            <a:p>
              <a:pPr eaLnBrk="0" fontAlgn="base" hangingPunct="0">
                <a:lnSpc>
                  <a:spcPct val="96000"/>
                </a:lnSpc>
                <a:spcBef>
                  <a:spcPct val="0"/>
                </a:spcBef>
                <a:spcAft>
                  <a:spcPct val="0"/>
                </a:spcAft>
              </a:pPr>
              <a:r>
                <a:rPr lang="en-US" altLang="zh-TW" b="1" dirty="0" smtClean="0">
                  <a:solidFill>
                    <a:srgbClr val="003399"/>
                  </a:solidFill>
                  <a:latin typeface="Times New Roman" panose="02020603050405020304" pitchFamily="18" charset="0"/>
                  <a:ea typeface="標楷體" panose="03000509000000000000" pitchFamily="65" charset="-120"/>
                </a:rPr>
                <a:t>(accident)</a:t>
              </a:r>
            </a:p>
          </p:txBody>
        </p:sp>
        <p:sp>
          <p:nvSpPr>
            <p:cNvPr id="517131" name="Text Box 11"/>
            <p:cNvSpPr txBox="1">
              <a:spLocks noChangeArrowheads="1"/>
            </p:cNvSpPr>
            <p:nvPr/>
          </p:nvSpPr>
          <p:spPr bwMode="auto">
            <a:xfrm>
              <a:off x="770" y="2688"/>
              <a:ext cx="451" cy="8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lstStyle/>
            <a:p>
              <a:pPr eaLnBrk="0" fontAlgn="base" hangingPunct="0">
                <a:lnSpc>
                  <a:spcPct val="96000"/>
                </a:lnSpc>
                <a:spcBef>
                  <a:spcPct val="0"/>
                </a:spcBef>
                <a:spcAft>
                  <a:spcPct val="0"/>
                </a:spcAft>
              </a:pPr>
              <a:r>
                <a:rPr lang="en-US" altLang="zh-TW" b="1" smtClean="0">
                  <a:solidFill>
                    <a:srgbClr val="003399"/>
                  </a:solidFill>
                  <a:latin typeface="Times New Roman" panose="02020603050405020304" pitchFamily="18" charset="0"/>
                  <a:ea typeface="標楷體" panose="03000509000000000000" pitchFamily="65" charset="-120"/>
                </a:rPr>
                <a:t>↑</a:t>
              </a:r>
              <a:r>
                <a:rPr lang="zh-TW" altLang="en-US" b="1" smtClean="0">
                  <a:solidFill>
                    <a:srgbClr val="003399"/>
                  </a:solidFill>
                  <a:latin typeface="Times New Roman" panose="02020603050405020304" pitchFamily="18" charset="0"/>
                  <a:ea typeface="標楷體" panose="03000509000000000000" pitchFamily="65" charset="-120"/>
                </a:rPr>
                <a:t>事 件↓</a:t>
              </a:r>
            </a:p>
            <a:p>
              <a:pPr eaLnBrk="0" fontAlgn="base" hangingPunct="0">
                <a:lnSpc>
                  <a:spcPct val="96000"/>
                </a:lnSpc>
                <a:spcBef>
                  <a:spcPct val="0"/>
                </a:spcBef>
                <a:spcAft>
                  <a:spcPct val="0"/>
                </a:spcAft>
              </a:pPr>
              <a:r>
                <a:rPr lang="en-US" altLang="zh-TW" b="1" smtClean="0">
                  <a:solidFill>
                    <a:srgbClr val="003399"/>
                  </a:solidFill>
                  <a:latin typeface="Times New Roman" panose="02020603050405020304" pitchFamily="18" charset="0"/>
                  <a:ea typeface="標楷體" panose="03000509000000000000" pitchFamily="65" charset="-120"/>
                </a:rPr>
                <a:t>(incident)</a:t>
              </a:r>
              <a:endParaRPr lang="en-US" altLang="zh-TW" b="1" smtClean="0">
                <a:solidFill>
                  <a:srgbClr val="003399"/>
                </a:solidFill>
                <a:latin typeface="標楷體" panose="03000509000000000000" pitchFamily="65" charset="-120"/>
                <a:ea typeface="標楷體" panose="03000509000000000000" pitchFamily="65" charset="-120"/>
              </a:endParaRPr>
            </a:p>
          </p:txBody>
        </p:sp>
        <p:sp>
          <p:nvSpPr>
            <p:cNvPr id="517132" name="Line 12"/>
            <p:cNvSpPr>
              <a:spLocks noChangeShapeType="1"/>
            </p:cNvSpPr>
            <p:nvPr/>
          </p:nvSpPr>
          <p:spPr bwMode="auto">
            <a:xfrm>
              <a:off x="833" y="3462"/>
              <a:ext cx="3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33" name="Line 13"/>
            <p:cNvSpPr>
              <a:spLocks noChangeShapeType="1"/>
            </p:cNvSpPr>
            <p:nvPr/>
          </p:nvSpPr>
          <p:spPr bwMode="auto">
            <a:xfrm>
              <a:off x="833" y="2688"/>
              <a:ext cx="3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34" name="Line 14"/>
            <p:cNvSpPr>
              <a:spLocks noChangeShapeType="1"/>
            </p:cNvSpPr>
            <p:nvPr/>
          </p:nvSpPr>
          <p:spPr bwMode="auto">
            <a:xfrm>
              <a:off x="833" y="1565"/>
              <a:ext cx="3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35" name="Text Box 15"/>
            <p:cNvSpPr txBox="1">
              <a:spLocks noChangeArrowheads="1"/>
            </p:cNvSpPr>
            <p:nvPr/>
          </p:nvSpPr>
          <p:spPr bwMode="auto">
            <a:xfrm>
              <a:off x="2127" y="1953"/>
              <a:ext cx="194" cy="19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en-US" altLang="zh-TW" b="1" dirty="0" smtClean="0">
                  <a:solidFill>
                    <a:srgbClr val="FF0000"/>
                  </a:solidFill>
                  <a:latin typeface="標楷體" panose="03000509000000000000" pitchFamily="65" charset="-120"/>
                </a:rPr>
                <a:t>1</a:t>
              </a:r>
            </a:p>
          </p:txBody>
        </p:sp>
        <p:sp>
          <p:nvSpPr>
            <p:cNvPr id="517136" name="Text Box 16"/>
            <p:cNvSpPr txBox="1">
              <a:spLocks noChangeArrowheads="1"/>
            </p:cNvSpPr>
            <p:nvPr/>
          </p:nvSpPr>
          <p:spPr bwMode="auto">
            <a:xfrm>
              <a:off x="2127" y="2378"/>
              <a:ext cx="323"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en-US" altLang="zh-TW" b="1" dirty="0" smtClean="0">
                  <a:solidFill>
                    <a:srgbClr val="FF6600"/>
                  </a:solidFill>
                  <a:latin typeface="Times New Roman" panose="02020603050405020304" pitchFamily="18" charset="0"/>
                  <a:ea typeface="標楷體" panose="03000509000000000000" pitchFamily="65" charset="-120"/>
                </a:rPr>
                <a:t>10</a:t>
              </a:r>
            </a:p>
          </p:txBody>
        </p:sp>
        <p:sp>
          <p:nvSpPr>
            <p:cNvPr id="517137" name="Text Box 17"/>
            <p:cNvSpPr txBox="1">
              <a:spLocks noChangeArrowheads="1"/>
            </p:cNvSpPr>
            <p:nvPr/>
          </p:nvSpPr>
          <p:spPr bwMode="auto">
            <a:xfrm>
              <a:off x="2062" y="2765"/>
              <a:ext cx="453"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en-US" altLang="zh-TW" b="1" dirty="0" smtClean="0">
                  <a:solidFill>
                    <a:srgbClr val="003399"/>
                  </a:solidFill>
                  <a:latin typeface="Times New Roman" panose="02020603050405020304" pitchFamily="18" charset="0"/>
                  <a:ea typeface="標楷體" panose="03000509000000000000" pitchFamily="65" charset="-120"/>
                </a:rPr>
                <a:t> </a:t>
              </a:r>
              <a:r>
                <a:rPr lang="en-US" altLang="zh-TW" b="1" dirty="0" smtClean="0">
                  <a:solidFill>
                    <a:srgbClr val="FFC000"/>
                  </a:solidFill>
                  <a:latin typeface="Times New Roman" panose="02020603050405020304" pitchFamily="18" charset="0"/>
                  <a:ea typeface="標楷體" panose="03000509000000000000" pitchFamily="65" charset="-120"/>
                </a:rPr>
                <a:t>30</a:t>
              </a:r>
            </a:p>
          </p:txBody>
        </p:sp>
        <p:sp>
          <p:nvSpPr>
            <p:cNvPr id="517138" name="Text Box 18"/>
            <p:cNvSpPr txBox="1">
              <a:spLocks noChangeArrowheads="1"/>
            </p:cNvSpPr>
            <p:nvPr/>
          </p:nvSpPr>
          <p:spPr bwMode="auto">
            <a:xfrm>
              <a:off x="2062" y="3153"/>
              <a:ext cx="453" cy="2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en-US" altLang="zh-TW" b="1" dirty="0" smtClean="0">
                  <a:solidFill>
                    <a:srgbClr val="003399"/>
                  </a:solidFill>
                  <a:latin typeface="Times New Roman" panose="02020603050405020304" pitchFamily="18" charset="0"/>
                  <a:ea typeface="標楷體" panose="03000509000000000000" pitchFamily="65" charset="-120"/>
                </a:rPr>
                <a:t> </a:t>
              </a:r>
              <a:r>
                <a:rPr lang="en-US" altLang="zh-TW" b="1" dirty="0" smtClean="0">
                  <a:solidFill>
                    <a:srgbClr val="00B050"/>
                  </a:solidFill>
                  <a:latin typeface="Times New Roman" panose="02020603050405020304" pitchFamily="18" charset="0"/>
                  <a:ea typeface="標楷體" panose="03000509000000000000" pitchFamily="65" charset="-120"/>
                </a:rPr>
                <a:t>600</a:t>
              </a:r>
            </a:p>
          </p:txBody>
        </p:sp>
        <p:sp>
          <p:nvSpPr>
            <p:cNvPr id="517139" name="Text Box 19"/>
            <p:cNvSpPr txBox="1">
              <a:spLocks noChangeArrowheads="1"/>
            </p:cNvSpPr>
            <p:nvPr/>
          </p:nvSpPr>
          <p:spPr bwMode="auto">
            <a:xfrm>
              <a:off x="2838" y="2223"/>
              <a:ext cx="2442"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r>
                <a:rPr lang="zh-TW" altLang="en-US" b="1" smtClean="0">
                  <a:solidFill>
                    <a:srgbClr val="003399"/>
                  </a:solidFill>
                  <a:latin typeface="標楷體" panose="03000509000000000000" pitchFamily="65" charset="-120"/>
                  <a:ea typeface="標楷體" panose="03000509000000000000" pitchFamily="65" charset="-120"/>
                </a:rPr>
                <a:t>第三等級：輕微事故</a:t>
              </a:r>
              <a:r>
                <a:rPr lang="en-US" altLang="zh-TW" b="1" smtClean="0">
                  <a:solidFill>
                    <a:srgbClr val="003399"/>
                  </a:solidFill>
                  <a:latin typeface="Times New Roman" panose="02020603050405020304" pitchFamily="18" charset="0"/>
                  <a:ea typeface="標楷體" panose="03000509000000000000" pitchFamily="65" charset="-120"/>
                </a:rPr>
                <a:t>(minor injury)</a:t>
              </a:r>
              <a:endParaRPr lang="en-US" altLang="zh-TW" b="1" smtClean="0">
                <a:solidFill>
                  <a:srgbClr val="003399"/>
                </a:solidFill>
                <a:latin typeface="標楷體" panose="03000509000000000000" pitchFamily="65" charset="-120"/>
                <a:ea typeface="標楷體" panose="03000509000000000000" pitchFamily="65" charset="-120"/>
              </a:endParaRPr>
            </a:p>
          </p:txBody>
        </p:sp>
        <p:sp>
          <p:nvSpPr>
            <p:cNvPr id="517140" name="Text Box 20"/>
            <p:cNvSpPr txBox="1">
              <a:spLocks noChangeArrowheads="1"/>
            </p:cNvSpPr>
            <p:nvPr/>
          </p:nvSpPr>
          <p:spPr bwMode="auto">
            <a:xfrm>
              <a:off x="3032" y="2688"/>
              <a:ext cx="2006"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r>
                <a:rPr lang="zh-TW" altLang="en-US" b="1" smtClean="0">
                  <a:solidFill>
                    <a:srgbClr val="003399"/>
                  </a:solidFill>
                  <a:latin typeface="標楷體" panose="03000509000000000000" pitchFamily="65" charset="-120"/>
                  <a:ea typeface="標楷體" panose="03000509000000000000" pitchFamily="65" charset="-120"/>
                </a:rPr>
                <a:t>第二等級：危險事件</a:t>
              </a:r>
              <a:r>
                <a:rPr lang="en-US" altLang="zh-TW" b="1" smtClean="0">
                  <a:solidFill>
                    <a:srgbClr val="003399"/>
                  </a:solidFill>
                  <a:latin typeface="Times New Roman" panose="02020603050405020304" pitchFamily="18" charset="0"/>
                  <a:ea typeface="標楷體" panose="03000509000000000000" pitchFamily="65" charset="-120"/>
                </a:rPr>
                <a:t>(damage)</a:t>
              </a:r>
            </a:p>
          </p:txBody>
        </p:sp>
        <p:sp>
          <p:nvSpPr>
            <p:cNvPr id="517141" name="Text Box 21"/>
            <p:cNvSpPr txBox="1">
              <a:spLocks noChangeArrowheads="1"/>
            </p:cNvSpPr>
            <p:nvPr/>
          </p:nvSpPr>
          <p:spPr bwMode="auto">
            <a:xfrm>
              <a:off x="3291" y="3146"/>
              <a:ext cx="2037"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r>
                <a:rPr lang="zh-TW" altLang="en-US" b="1" smtClean="0">
                  <a:solidFill>
                    <a:srgbClr val="003399"/>
                  </a:solidFill>
                  <a:latin typeface="標楷體" panose="03000509000000000000" pitchFamily="65" charset="-120"/>
                  <a:ea typeface="標楷體" panose="03000509000000000000" pitchFamily="65" charset="-120"/>
                </a:rPr>
                <a:t>第一等級：一般事件</a:t>
              </a:r>
              <a:r>
                <a:rPr lang="en-US" altLang="zh-TW" b="1" smtClean="0">
                  <a:solidFill>
                    <a:srgbClr val="003399"/>
                  </a:solidFill>
                  <a:latin typeface="Times New Roman" panose="02020603050405020304" pitchFamily="18" charset="0"/>
                  <a:ea typeface="標楷體" panose="03000509000000000000" pitchFamily="65" charset="-120"/>
                </a:rPr>
                <a:t>(events)</a:t>
              </a:r>
              <a:endParaRPr lang="en-US" altLang="zh-TW" b="1" smtClean="0">
                <a:solidFill>
                  <a:srgbClr val="003399"/>
                </a:solidFill>
                <a:latin typeface="標楷體" panose="03000509000000000000" pitchFamily="65" charset="-120"/>
                <a:ea typeface="標楷體" panose="03000509000000000000" pitchFamily="65" charset="-120"/>
              </a:endParaRPr>
            </a:p>
          </p:txBody>
        </p:sp>
        <p:sp>
          <p:nvSpPr>
            <p:cNvPr id="517142" name="Line 22"/>
            <p:cNvSpPr>
              <a:spLocks noChangeShapeType="1"/>
            </p:cNvSpPr>
            <p:nvPr/>
          </p:nvSpPr>
          <p:spPr bwMode="auto">
            <a:xfrm flipV="1">
              <a:off x="5280" y="1488"/>
              <a:ext cx="0" cy="1872"/>
            </a:xfrm>
            <a:prstGeom prst="line">
              <a:avLst/>
            </a:prstGeom>
            <a:noFill/>
            <a:ln w="2857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grpSp>
    </p:spTree>
    <p:extLst>
      <p:ext uri="{BB962C8B-B14F-4D97-AF65-F5344CB8AC3E}">
        <p14:creationId xmlns:p14="http://schemas.microsoft.com/office/powerpoint/2010/main" val="12416923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8147" name="Rectangle 3"/>
          <p:cNvSpPr>
            <a:spLocks noChangeArrowheads="1"/>
          </p:cNvSpPr>
          <p:nvPr/>
        </p:nvSpPr>
        <p:spPr bwMode="auto">
          <a:xfrm>
            <a:off x="900113" y="1341438"/>
            <a:ext cx="7272337" cy="3536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kumimoji="1">
                <a:solidFill>
                  <a:schemeClr val="tx1"/>
                </a:solidFill>
                <a:latin typeface="Arial" panose="020B0604020202020204" pitchFamily="34" charset="0"/>
                <a:ea typeface="新細明體" panose="02020500000000000000" pitchFamily="18" charset="-120"/>
              </a:defRPr>
            </a:lvl1pPr>
            <a:lvl2pPr marL="676275">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0" fontAlgn="base" hangingPunct="0">
              <a:spcBef>
                <a:spcPct val="20000"/>
              </a:spcBef>
              <a:spcAft>
                <a:spcPct val="0"/>
              </a:spcAft>
              <a:buClr>
                <a:srgbClr val="FE4A53"/>
              </a:buClr>
              <a:buFont typeface="Wingdings" panose="05000000000000000000" pitchFamily="2" charset="2"/>
              <a:buNone/>
            </a:pPr>
            <a:r>
              <a:rPr lang="zh-TW" altLang="en-US" sz="3200" b="1" dirty="0" smtClean="0">
                <a:solidFill>
                  <a:srgbClr val="A50021"/>
                </a:solidFill>
                <a:ea typeface="標楷體" panose="03000509000000000000" pitchFamily="65" charset="-120"/>
              </a:rPr>
              <a:t>三、莫菲定律</a:t>
            </a:r>
            <a:endParaRPr lang="zh-TW" altLang="en-US" sz="3200" b="1" dirty="0" smtClean="0">
              <a:solidFill>
                <a:srgbClr val="A50021"/>
              </a:solidFill>
              <a:latin typeface="Times New Roman" panose="02020603050405020304" pitchFamily="18" charset="0"/>
              <a:ea typeface="標楷體" panose="03000509000000000000" pitchFamily="65" charset="-120"/>
            </a:endParaRPr>
          </a:p>
          <a:p>
            <a:pPr eaLnBrk="0" fontAlgn="base" hangingPunct="0">
              <a:spcBef>
                <a:spcPct val="20000"/>
              </a:spcBef>
              <a:spcAft>
                <a:spcPct val="0"/>
              </a:spcAft>
              <a:buClr>
                <a:srgbClr val="A50021"/>
              </a:buClr>
              <a:buFont typeface="Wingdings" panose="05000000000000000000" pitchFamily="2" charset="2"/>
              <a:buChar char="Q"/>
            </a:pPr>
            <a:r>
              <a:rPr lang="zh-TW" altLang="en-US" sz="3200" dirty="0" smtClean="0">
                <a:solidFill>
                  <a:srgbClr val="000000"/>
                </a:solidFill>
                <a:latin typeface="Times New Roman" panose="02020603050405020304" pitchFamily="18" charset="0"/>
                <a:ea typeface="標楷體" panose="03000509000000000000" pitchFamily="65" charset="-120"/>
              </a:rPr>
              <a:t>有可能出錯的事，終究會發生！</a:t>
            </a:r>
          </a:p>
          <a:p>
            <a:pPr eaLnBrk="0" fontAlgn="base" hangingPunct="0">
              <a:spcBef>
                <a:spcPct val="20000"/>
              </a:spcBef>
              <a:spcAft>
                <a:spcPct val="0"/>
              </a:spcAft>
              <a:buClr>
                <a:srgbClr val="A50021"/>
              </a:buClr>
              <a:buFont typeface="Wingdings" panose="05000000000000000000" pitchFamily="2" charset="2"/>
              <a:buNone/>
            </a:pPr>
            <a:r>
              <a:rPr lang="zh-TW" altLang="en-US" sz="3200" dirty="0" smtClean="0">
                <a:solidFill>
                  <a:srgbClr val="000000"/>
                </a:solidFill>
                <a:latin typeface="Times New Roman" panose="02020603050405020304" pitchFamily="18" charset="0"/>
                <a:ea typeface="標楷體" panose="03000509000000000000" pitchFamily="65" charset="-120"/>
              </a:rPr>
              <a:t>     </a:t>
            </a:r>
            <a:r>
              <a:rPr lang="en-US" altLang="zh-TW" sz="3200" dirty="0" smtClean="0">
                <a:solidFill>
                  <a:srgbClr val="000000"/>
                </a:solidFill>
                <a:latin typeface="Times New Roman" panose="02020603050405020304" pitchFamily="18" charset="0"/>
                <a:ea typeface="標楷體" panose="03000509000000000000" pitchFamily="65" charset="-120"/>
              </a:rPr>
              <a:t>If something can go wrong, it will.</a:t>
            </a:r>
          </a:p>
          <a:p>
            <a:pPr eaLnBrk="0" fontAlgn="base" hangingPunct="0">
              <a:spcBef>
                <a:spcPct val="20000"/>
              </a:spcBef>
              <a:spcAft>
                <a:spcPct val="0"/>
              </a:spcAft>
              <a:buClr>
                <a:srgbClr val="A50021"/>
              </a:buClr>
              <a:buFont typeface="Wingdings" panose="05000000000000000000" pitchFamily="2" charset="2"/>
              <a:buChar char="Q"/>
            </a:pPr>
            <a:r>
              <a:rPr lang="zh-TW" altLang="en-US" sz="3200" dirty="0" smtClean="0">
                <a:solidFill>
                  <a:srgbClr val="000000"/>
                </a:solidFill>
                <a:latin typeface="Times New Roman" panose="02020603050405020304" pitchFamily="18" charset="0"/>
                <a:ea typeface="標楷體" panose="03000509000000000000" pitchFamily="65" charset="-120"/>
              </a:rPr>
              <a:t>只要一出錯，一定會相當嚴重！</a:t>
            </a:r>
          </a:p>
          <a:p>
            <a:pPr eaLnBrk="0" fontAlgn="base" hangingPunct="0">
              <a:spcBef>
                <a:spcPct val="20000"/>
              </a:spcBef>
              <a:spcAft>
                <a:spcPct val="0"/>
              </a:spcAft>
              <a:buClr>
                <a:srgbClr val="A50021"/>
              </a:buClr>
              <a:buFont typeface="Wingdings" panose="05000000000000000000" pitchFamily="2" charset="2"/>
              <a:buNone/>
            </a:pPr>
            <a:r>
              <a:rPr lang="zh-TW" altLang="en-US" sz="3200" dirty="0" smtClean="0">
                <a:solidFill>
                  <a:srgbClr val="000000"/>
                </a:solidFill>
                <a:latin typeface="Times New Roman" panose="02020603050405020304" pitchFamily="18" charset="0"/>
                <a:ea typeface="標楷體" panose="03000509000000000000" pitchFamily="65" charset="-120"/>
              </a:rPr>
              <a:t>     </a:t>
            </a:r>
            <a:r>
              <a:rPr lang="en-US" altLang="zh-TW" sz="3200" dirty="0" smtClean="0">
                <a:solidFill>
                  <a:srgbClr val="000000"/>
                </a:solidFill>
                <a:latin typeface="Times New Roman" panose="02020603050405020304" pitchFamily="18" charset="0"/>
                <a:ea typeface="標楷體" panose="03000509000000000000" pitchFamily="65" charset="-120"/>
              </a:rPr>
              <a:t>If something goes wrong, </a:t>
            </a:r>
          </a:p>
          <a:p>
            <a:pPr eaLnBrk="0" fontAlgn="base" hangingPunct="0">
              <a:spcBef>
                <a:spcPct val="20000"/>
              </a:spcBef>
              <a:spcAft>
                <a:spcPct val="0"/>
              </a:spcAft>
              <a:buClr>
                <a:srgbClr val="A50021"/>
              </a:buClr>
              <a:buFont typeface="Wingdings" panose="05000000000000000000" pitchFamily="2" charset="2"/>
              <a:buNone/>
            </a:pPr>
            <a:r>
              <a:rPr lang="en-US" altLang="zh-TW" sz="3200" dirty="0" smtClean="0">
                <a:solidFill>
                  <a:srgbClr val="000000"/>
                </a:solidFill>
                <a:latin typeface="Times New Roman" panose="02020603050405020304" pitchFamily="18" charset="0"/>
                <a:ea typeface="標楷體" panose="03000509000000000000" pitchFamily="65" charset="-120"/>
              </a:rPr>
              <a:t>      it will be serious.</a:t>
            </a:r>
          </a:p>
        </p:txBody>
      </p:sp>
    </p:spTree>
    <p:extLst>
      <p:ext uri="{BB962C8B-B14F-4D97-AF65-F5344CB8AC3E}">
        <p14:creationId xmlns:p14="http://schemas.microsoft.com/office/powerpoint/2010/main" val="4217507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518147"/>
                                        </p:tgtEl>
                                        <p:attrNameLst>
                                          <p:attrName>style.visibility</p:attrName>
                                        </p:attrNameLst>
                                      </p:cBhvr>
                                      <p:to>
                                        <p:strVal val="visible"/>
                                      </p:to>
                                    </p:set>
                                    <p:anim calcmode="lin" valueType="num">
                                      <p:cBhvr>
                                        <p:cTn id="7" dur="500" fill="hold"/>
                                        <p:tgtEl>
                                          <p:spTgt spid="518147"/>
                                        </p:tgtEl>
                                        <p:attrNameLst>
                                          <p:attrName>ppt_w</p:attrName>
                                        </p:attrNameLst>
                                      </p:cBhvr>
                                      <p:tavLst>
                                        <p:tav tm="0">
                                          <p:val>
                                            <p:fltVal val="0"/>
                                          </p:val>
                                        </p:tav>
                                        <p:tav tm="100000">
                                          <p:val>
                                            <p:strVal val="#ppt_w"/>
                                          </p:val>
                                        </p:tav>
                                      </p:tavLst>
                                    </p:anim>
                                    <p:anim calcmode="lin" valueType="num">
                                      <p:cBhvr>
                                        <p:cTn id="8" dur="500" fill="hold"/>
                                        <p:tgtEl>
                                          <p:spTgt spid="51814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814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9170" name="Text Box 2"/>
          <p:cNvSpPr txBox="1">
            <a:spLocks noChangeArrowheads="1"/>
          </p:cNvSpPr>
          <p:nvPr/>
        </p:nvSpPr>
        <p:spPr bwMode="auto">
          <a:xfrm>
            <a:off x="533400" y="914400"/>
            <a:ext cx="8153400" cy="193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0500" indent="-190500">
              <a:defRPr kumimoji="1">
                <a:solidFill>
                  <a:schemeClr val="tx1"/>
                </a:solidFill>
                <a:latin typeface="Arial" panose="020B0604020202020204" pitchFamily="34" charset="0"/>
                <a:ea typeface="新細明體" panose="02020500000000000000" pitchFamily="18" charset="-120"/>
              </a:defRPr>
            </a:lvl1pPr>
            <a:lvl2pPr>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just" fontAlgn="base">
              <a:spcBef>
                <a:spcPct val="0"/>
              </a:spcBef>
              <a:spcAft>
                <a:spcPct val="0"/>
              </a:spcAft>
            </a:pPr>
            <a:r>
              <a:rPr lang="en-US" altLang="zh-TW" sz="3600" b="1" u="sng" dirty="0" smtClean="0">
                <a:solidFill>
                  <a:srgbClr val="800000"/>
                </a:solidFill>
                <a:latin typeface="Times New Roman" panose="02020603050405020304" pitchFamily="18" charset="0"/>
              </a:rPr>
              <a:t>Murphy’s Law</a:t>
            </a:r>
          </a:p>
          <a:p>
            <a:pPr algn="just" fontAlgn="base">
              <a:spcBef>
                <a:spcPct val="0"/>
              </a:spcBef>
              <a:spcAft>
                <a:spcPct val="0"/>
              </a:spcAft>
            </a:pPr>
            <a:endParaRPr lang="en-US" altLang="zh-TW" dirty="0" smtClean="0">
              <a:solidFill>
                <a:srgbClr val="800000"/>
              </a:solidFill>
              <a:latin typeface="Times New Roman" panose="02020603050405020304" pitchFamily="18" charset="0"/>
            </a:endParaRPr>
          </a:p>
          <a:p>
            <a:pPr algn="just" fontAlgn="base">
              <a:lnSpc>
                <a:spcPct val="80000"/>
              </a:lnSpc>
              <a:spcBef>
                <a:spcPct val="0"/>
              </a:spcBef>
              <a:spcAft>
                <a:spcPct val="0"/>
              </a:spcAft>
            </a:pPr>
            <a:r>
              <a:rPr lang="en-US" altLang="zh-TW" sz="1400" dirty="0" smtClean="0">
                <a:solidFill>
                  <a:srgbClr val="800000"/>
                </a:solidFill>
                <a:latin typeface="Times New Roman" panose="02020603050405020304" pitchFamily="18" charset="0"/>
              </a:rPr>
              <a:t>   </a:t>
            </a:r>
            <a:r>
              <a:rPr lang="en-US" altLang="zh-TW" sz="2800" dirty="0" smtClean="0">
                <a:solidFill>
                  <a:srgbClr val="800000"/>
                </a:solidFill>
                <a:latin typeface="Times New Roman" panose="02020603050405020304" pitchFamily="18" charset="0"/>
              </a:rPr>
              <a:t>Nothing is as easy as it looks, Everything takes longer than you expect. And if anything can go wrong --- it will, at the worst possible moment.</a:t>
            </a:r>
            <a:endParaRPr lang="en-US" altLang="zh-TW" sz="2400" dirty="0" smtClean="0">
              <a:solidFill>
                <a:srgbClr val="800000"/>
              </a:solidFill>
              <a:latin typeface="Times New Roman" panose="02020603050405020304" pitchFamily="18" charset="0"/>
            </a:endParaRPr>
          </a:p>
        </p:txBody>
      </p:sp>
      <p:sp>
        <p:nvSpPr>
          <p:cNvPr id="519171" name="Text Box 3"/>
          <p:cNvSpPr txBox="1">
            <a:spLocks noChangeArrowheads="1"/>
          </p:cNvSpPr>
          <p:nvPr/>
        </p:nvSpPr>
        <p:spPr bwMode="auto">
          <a:xfrm>
            <a:off x="609600" y="3352800"/>
            <a:ext cx="8153400" cy="225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0500" indent="-190500">
              <a:defRPr kumimoji="1">
                <a:solidFill>
                  <a:schemeClr val="tx1"/>
                </a:solidFill>
                <a:latin typeface="Arial" panose="020B0604020202020204" pitchFamily="34" charset="0"/>
                <a:ea typeface="新細明體" panose="02020500000000000000" pitchFamily="18" charset="-120"/>
              </a:defRPr>
            </a:lvl1pPr>
            <a:lvl2pPr>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just" fontAlgn="base">
              <a:spcBef>
                <a:spcPct val="0"/>
              </a:spcBef>
              <a:spcAft>
                <a:spcPct val="0"/>
              </a:spcAft>
            </a:pPr>
            <a:r>
              <a:rPr lang="zh-TW" altLang="en-US" sz="3600" b="1" u="sng" dirty="0">
                <a:solidFill>
                  <a:srgbClr val="002060"/>
                </a:solidFill>
                <a:latin typeface="Times New Roman" panose="02020603050405020304" pitchFamily="18" charset="0"/>
                <a:ea typeface="標楷體" panose="03000509000000000000" pitchFamily="65" charset="-120"/>
              </a:rPr>
              <a:t>莫菲</a:t>
            </a:r>
            <a:r>
              <a:rPr lang="zh-TW" altLang="zh-TW" sz="3600" b="1" u="sng" dirty="0" smtClean="0">
                <a:solidFill>
                  <a:srgbClr val="002060"/>
                </a:solidFill>
                <a:latin typeface="Times New Roman" panose="02020603050405020304" pitchFamily="18" charset="0"/>
                <a:ea typeface="標楷體" panose="03000509000000000000" pitchFamily="65" charset="-120"/>
              </a:rPr>
              <a:t>定律</a:t>
            </a:r>
          </a:p>
          <a:p>
            <a:pPr algn="just" fontAlgn="base">
              <a:lnSpc>
                <a:spcPct val="60000"/>
              </a:lnSpc>
              <a:spcBef>
                <a:spcPct val="0"/>
              </a:spcBef>
              <a:spcAft>
                <a:spcPct val="0"/>
              </a:spcAft>
            </a:pPr>
            <a:endParaRPr lang="zh-TW" altLang="zh-TW" sz="3600" b="1" u="sng" dirty="0" smtClean="0">
              <a:solidFill>
                <a:srgbClr val="002060"/>
              </a:solidFill>
              <a:latin typeface="Times New Roman" panose="02020603050405020304" pitchFamily="18" charset="0"/>
              <a:ea typeface="標楷體" panose="03000509000000000000" pitchFamily="65" charset="-120"/>
            </a:endParaRPr>
          </a:p>
          <a:p>
            <a:pPr algn="just" fontAlgn="base">
              <a:spcBef>
                <a:spcPct val="0"/>
              </a:spcBef>
              <a:spcAft>
                <a:spcPct val="0"/>
              </a:spcAft>
            </a:pPr>
            <a:r>
              <a:rPr lang="zh-TW" altLang="zh-TW" sz="2800" b="1" dirty="0" smtClean="0">
                <a:solidFill>
                  <a:srgbClr val="002060"/>
                </a:solidFill>
                <a:latin typeface="Times New Roman" panose="02020603050405020304" pitchFamily="18" charset="0"/>
                <a:ea typeface="標楷體" panose="03000509000000000000" pitchFamily="65" charset="-120"/>
              </a:rPr>
              <a:t>『沒有一件事情是如我們所看到的簡單，每一件事都比你預期來得複雜，</a:t>
            </a:r>
            <a:r>
              <a:rPr lang="zh-TW" altLang="zh-TW" sz="2800" b="1" dirty="0" smtClean="0">
                <a:solidFill>
                  <a:srgbClr val="C00000"/>
                </a:solidFill>
                <a:latin typeface="Times New Roman" panose="02020603050405020304" pitchFamily="18" charset="0"/>
                <a:ea typeface="標楷體" panose="03000509000000000000" pitchFamily="65" charset="-120"/>
              </a:rPr>
              <a:t>任何可能</a:t>
            </a:r>
            <a:r>
              <a:rPr lang="zh-TW" altLang="en-US" sz="2800" b="1" dirty="0" smtClean="0">
                <a:solidFill>
                  <a:srgbClr val="C00000"/>
                </a:solidFill>
                <a:latin typeface="Times New Roman" panose="02020603050405020304" pitchFamily="18" charset="0"/>
                <a:ea typeface="標楷體" panose="03000509000000000000" pitchFamily="65" charset="-120"/>
              </a:rPr>
              <a:t>會出錯</a:t>
            </a:r>
            <a:r>
              <a:rPr lang="zh-TW" altLang="zh-TW" sz="2800" b="1" dirty="0" smtClean="0">
                <a:solidFill>
                  <a:srgbClr val="C00000"/>
                </a:solidFill>
                <a:latin typeface="Times New Roman" panose="02020603050405020304" pitchFamily="18" charset="0"/>
                <a:ea typeface="標楷體" panose="03000509000000000000" pitchFamily="65" charset="-120"/>
              </a:rPr>
              <a:t>的事一定會發生</a:t>
            </a:r>
            <a:r>
              <a:rPr lang="zh-TW" altLang="zh-TW" sz="2800" b="1" dirty="0" smtClean="0">
                <a:solidFill>
                  <a:srgbClr val="002060"/>
                </a:solidFill>
                <a:latin typeface="Times New Roman" panose="02020603050405020304" pitchFamily="18" charset="0"/>
                <a:ea typeface="標楷體" panose="03000509000000000000" pitchFamily="65" charset="-120"/>
              </a:rPr>
              <a:t>，而且</a:t>
            </a:r>
            <a:r>
              <a:rPr lang="zh-TW" altLang="en-US" sz="2800" b="1" dirty="0" smtClean="0">
                <a:solidFill>
                  <a:srgbClr val="002060"/>
                </a:solidFill>
                <a:latin typeface="Times New Roman" panose="02020603050405020304" pitchFamily="18" charset="0"/>
                <a:ea typeface="標楷體" panose="03000509000000000000" pitchFamily="65" charset="-120"/>
              </a:rPr>
              <a:t>通常</a:t>
            </a:r>
            <a:r>
              <a:rPr lang="zh-TW" altLang="zh-TW" sz="2800" b="1" dirty="0" smtClean="0">
                <a:solidFill>
                  <a:srgbClr val="002060"/>
                </a:solidFill>
                <a:latin typeface="Times New Roman" panose="02020603050405020304" pitchFamily="18" charset="0"/>
                <a:ea typeface="標楷體" panose="03000509000000000000" pitchFamily="65" charset="-120"/>
              </a:rPr>
              <a:t>都是在最糟的</a:t>
            </a:r>
            <a:r>
              <a:rPr lang="zh-TW" altLang="en-US" sz="2800" b="1" dirty="0" smtClean="0">
                <a:solidFill>
                  <a:srgbClr val="002060"/>
                </a:solidFill>
                <a:latin typeface="Times New Roman" panose="02020603050405020304" pitchFamily="18" charset="0"/>
                <a:ea typeface="標楷體" panose="03000509000000000000" pitchFamily="65" charset="-120"/>
              </a:rPr>
              <a:t>時刻</a:t>
            </a:r>
            <a:r>
              <a:rPr lang="zh-TW" altLang="zh-TW" sz="2800" b="1" dirty="0" smtClean="0">
                <a:solidFill>
                  <a:srgbClr val="002060"/>
                </a:solidFill>
                <a:latin typeface="Times New Roman" panose="02020603050405020304" pitchFamily="18" charset="0"/>
                <a:ea typeface="標楷體" panose="03000509000000000000" pitchFamily="65" charset="-120"/>
              </a:rPr>
              <a:t>。』</a:t>
            </a:r>
            <a:endParaRPr lang="en-US" altLang="zh-TW" sz="2800" b="1" dirty="0" smtClean="0">
              <a:solidFill>
                <a:srgbClr val="002060"/>
              </a:solidFill>
              <a:latin typeface="Times New Roman" panose="02020603050405020304" pitchFamily="18" charset="0"/>
            </a:endParaRPr>
          </a:p>
        </p:txBody>
      </p:sp>
      <p:pic>
        <p:nvPicPr>
          <p:cNvPr id="519173" name="Picture 5" descr="body"/>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981950" y="5715000"/>
            <a:ext cx="554038" cy="68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771558"/>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iterate type="lt">
                                    <p:tmPct val="100000"/>
                                  </p:iterate>
                                  <p:childTnLst>
                                    <p:set>
                                      <p:cBhvr>
                                        <p:cTn id="6" dur="1" fill="hold">
                                          <p:stCondLst>
                                            <p:cond delay="0"/>
                                          </p:stCondLst>
                                        </p:cTn>
                                        <p:tgtEl>
                                          <p:spTgt spid="519171"/>
                                        </p:tgtEl>
                                        <p:attrNameLst>
                                          <p:attrName>style.visibility</p:attrName>
                                        </p:attrNameLst>
                                      </p:cBhvr>
                                      <p:to>
                                        <p:strVal val="visible"/>
                                      </p:to>
                                    </p:set>
                                    <p:animEffect transition="in" filter="checkerboard(across)">
                                      <p:cBhvr>
                                        <p:cTn id="7" dur="75"/>
                                        <p:tgtEl>
                                          <p:spTgt spid="519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917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2242" name="Text Box 2"/>
          <p:cNvSpPr txBox="1">
            <a:spLocks noChangeArrowheads="1"/>
          </p:cNvSpPr>
          <p:nvPr/>
        </p:nvSpPr>
        <p:spPr bwMode="auto">
          <a:xfrm>
            <a:off x="685128" y="846668"/>
            <a:ext cx="82804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3675" indent="-193675">
              <a:defRPr kumimoji="1">
                <a:solidFill>
                  <a:schemeClr val="tx1"/>
                </a:solidFill>
                <a:latin typeface="Arial" panose="020B0604020202020204" pitchFamily="34" charset="0"/>
                <a:ea typeface="新細明體" panose="02020500000000000000" pitchFamily="18" charset="-120"/>
              </a:defRPr>
            </a:lvl1pPr>
            <a:lvl2pPr marL="482600">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fontAlgn="base">
              <a:spcBef>
                <a:spcPct val="0"/>
              </a:spcBef>
              <a:spcAft>
                <a:spcPct val="0"/>
              </a:spcAft>
              <a:buFontTx/>
              <a:buChar char="•"/>
            </a:pPr>
            <a:r>
              <a:rPr lang="zh-TW" altLang="en-US" sz="2400" dirty="0" smtClean="0">
                <a:solidFill>
                  <a:srgbClr val="C00000"/>
                </a:solidFill>
                <a:latin typeface="Times New Roman" panose="02020603050405020304" pitchFamily="18" charset="0"/>
                <a:ea typeface="標楷體" panose="03000509000000000000" pitchFamily="65" charset="-120"/>
              </a:rPr>
              <a:t>東西</a:t>
            </a:r>
            <a:r>
              <a:rPr lang="zh-TW" altLang="en-US" sz="2400" dirty="0">
                <a:solidFill>
                  <a:srgbClr val="C00000"/>
                </a:solidFill>
                <a:latin typeface="Times New Roman" panose="02020603050405020304" pitchFamily="18" charset="0"/>
                <a:ea typeface="標楷體" panose="03000509000000000000" pitchFamily="65" charset="-120"/>
              </a:rPr>
              <a:t>久久都派不上用場，就可以丟掉。但是東西一丟掉，往往就必須要用它。</a:t>
            </a:r>
          </a:p>
          <a:p>
            <a:pPr fontAlgn="base">
              <a:spcBef>
                <a:spcPct val="0"/>
              </a:spcBef>
              <a:spcAft>
                <a:spcPct val="0"/>
              </a:spcAft>
              <a:buFontTx/>
              <a:buChar char="•"/>
            </a:pPr>
            <a:r>
              <a:rPr lang="zh-TW" altLang="en-US" sz="2400" dirty="0">
                <a:solidFill>
                  <a:srgbClr val="003399"/>
                </a:solidFill>
                <a:latin typeface="Times New Roman" panose="02020603050405020304" pitchFamily="18" charset="0"/>
                <a:ea typeface="標楷體" panose="03000509000000000000" pitchFamily="65" charset="-120"/>
              </a:rPr>
              <a:t>你丟掉東西時，最先去找的地方，往往也是可能找到的最後一個地方。你往往會找到不是你正想找的東西。</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你出去買爆米花的時候，銀幕上偏偏就出現了精彩鏡頭。 </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你攜伴出遊，越不想讓人看見，越會遇見熟人。 </a:t>
            </a:r>
          </a:p>
          <a:p>
            <a:pPr fontAlgn="base">
              <a:spcBef>
                <a:spcPct val="0"/>
              </a:spcBef>
              <a:spcAft>
                <a:spcPct val="0"/>
              </a:spcAft>
              <a:buFontTx/>
              <a:buChar char="•"/>
            </a:pPr>
            <a:r>
              <a:rPr lang="zh-TW" altLang="en-US" sz="2400" dirty="0" smtClean="0">
                <a:solidFill>
                  <a:srgbClr val="C00000"/>
                </a:solidFill>
                <a:latin typeface="Times New Roman" panose="02020603050405020304" pitchFamily="18" charset="0"/>
                <a:ea typeface="標楷體" panose="03000509000000000000" pitchFamily="65" charset="-120"/>
              </a:rPr>
              <a:t>不帶傘時，偏偏下雨；帶了傘時，偏不下雨！</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在門外，電話鈴猛響；進了門，就不響了！</a:t>
            </a:r>
          </a:p>
          <a:p>
            <a:pPr fontAlgn="base">
              <a:spcBef>
                <a:spcPct val="0"/>
              </a:spcBef>
              <a:spcAft>
                <a:spcPct val="0"/>
              </a:spcAft>
              <a:buFontTx/>
              <a:buChar char="•"/>
            </a:pPr>
            <a:r>
              <a:rPr lang="zh-TW" altLang="en-US" sz="2400" dirty="0" smtClean="0">
                <a:solidFill>
                  <a:srgbClr val="C00000"/>
                </a:solidFill>
                <a:latin typeface="Times New Roman" panose="02020603050405020304" pitchFamily="18" charset="0"/>
                <a:ea typeface="標楷體" panose="03000509000000000000" pitchFamily="65" charset="-120"/>
              </a:rPr>
              <a:t>一到約會那天，青春痘就長出來。</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唱片故障，總是發生在最愛聽的那首歌上。</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買衣服有你合意的花色，偏沒你要的尺寸。有你合意的花色，也有你要的尺寸，試穿偏不合身。有你合意的花色，試穿也合身，偏就買不起。</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撥錯電話號碼時，總不會打不通。</a:t>
            </a:r>
          </a:p>
        </p:txBody>
      </p:sp>
    </p:spTree>
    <p:extLst>
      <p:ext uri="{BB962C8B-B14F-4D97-AF65-F5344CB8AC3E}">
        <p14:creationId xmlns:p14="http://schemas.microsoft.com/office/powerpoint/2010/main" val="6572954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0194" name="Text Box 2"/>
          <p:cNvSpPr txBox="1">
            <a:spLocks noChangeArrowheads="1"/>
          </p:cNvSpPr>
          <p:nvPr/>
        </p:nvSpPr>
        <p:spPr bwMode="auto">
          <a:xfrm>
            <a:off x="539750" y="1268413"/>
            <a:ext cx="8093075" cy="430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2100" indent="-292100">
              <a:defRPr kumimoji="1">
                <a:solidFill>
                  <a:schemeClr val="tx1"/>
                </a:solidFill>
                <a:latin typeface="Arial" panose="020B0604020202020204" pitchFamily="34" charset="0"/>
                <a:ea typeface="新細明體" panose="02020500000000000000" pitchFamily="18" charset="-120"/>
              </a:defRPr>
            </a:lvl1pPr>
            <a:lvl2pPr marL="482600">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fontAlgn="base">
              <a:spcBef>
                <a:spcPct val="0"/>
              </a:spcBef>
              <a:spcAft>
                <a:spcPct val="0"/>
              </a:spcAft>
              <a:buFontTx/>
              <a:buChar char="•"/>
            </a:pPr>
            <a:r>
              <a:rPr lang="en-US" altLang="zh-TW" sz="2800" dirty="0" smtClean="0">
                <a:solidFill>
                  <a:srgbClr val="000000"/>
                </a:solidFill>
                <a:latin typeface="Times New Roman" panose="02020603050405020304" pitchFamily="18" charset="0"/>
                <a:ea typeface="標楷體" panose="03000509000000000000" pitchFamily="65" charset="-120"/>
              </a:rPr>
              <a:t>1949</a:t>
            </a:r>
            <a:r>
              <a:rPr lang="zh-TW" altLang="en-US" sz="2800" dirty="0" smtClean="0">
                <a:solidFill>
                  <a:srgbClr val="000000"/>
                </a:solidFill>
                <a:latin typeface="Times New Roman" panose="02020603050405020304" pitchFamily="18" charset="0"/>
                <a:ea typeface="標楷體" panose="03000509000000000000" pitchFamily="65" charset="-120"/>
              </a:rPr>
              <a:t>年美國空軍上尉莫菲（</a:t>
            </a:r>
            <a:r>
              <a:rPr lang="en-US" altLang="zh-TW" sz="2800" dirty="0" smtClean="0">
                <a:solidFill>
                  <a:srgbClr val="000000"/>
                </a:solidFill>
                <a:latin typeface="Times New Roman" panose="02020603050405020304" pitchFamily="18" charset="0"/>
                <a:ea typeface="標楷體" panose="03000509000000000000" pitchFamily="65" charset="-120"/>
              </a:rPr>
              <a:t>Edward A. Murphy</a:t>
            </a:r>
            <a:r>
              <a:rPr lang="zh-TW" altLang="en-US" sz="2800" dirty="0" smtClean="0">
                <a:solidFill>
                  <a:srgbClr val="000000"/>
                </a:solidFill>
                <a:latin typeface="Times New Roman" panose="02020603050405020304" pitchFamily="18" charset="0"/>
                <a:ea typeface="標楷體" panose="03000509000000000000" pitchFamily="65" charset="-120"/>
              </a:rPr>
              <a:t>）在加州愛德華空軍基地進行</a:t>
            </a:r>
            <a:r>
              <a:rPr lang="zh-TW" altLang="en-US" sz="2800" dirty="0" smtClean="0">
                <a:solidFill>
                  <a:srgbClr val="660033"/>
                </a:solidFill>
                <a:latin typeface="Times New Roman" panose="02020603050405020304" pitchFamily="18" charset="0"/>
                <a:ea typeface="標楷體" panose="03000509000000000000" pitchFamily="65" charset="-120"/>
              </a:rPr>
              <a:t>假人滑軌測試</a:t>
            </a:r>
            <a:r>
              <a:rPr lang="zh-TW" altLang="en-US" sz="2800" dirty="0" smtClean="0">
                <a:solidFill>
                  <a:srgbClr val="000000"/>
                </a:solidFill>
                <a:latin typeface="Times New Roman" panose="02020603050405020304" pitchFamily="18" charset="0"/>
                <a:ea typeface="標楷體" panose="03000509000000000000" pitchFamily="65" charset="-120"/>
              </a:rPr>
              <a:t>時，從失敗的數據中體驗出一句話“</a:t>
            </a:r>
            <a:r>
              <a:rPr lang="en-US" altLang="zh-TW" sz="2800" dirty="0" smtClean="0">
                <a:solidFill>
                  <a:srgbClr val="0070C0"/>
                </a:solidFill>
                <a:latin typeface="Times New Roman" panose="02020603050405020304" pitchFamily="18" charset="0"/>
                <a:ea typeface="標楷體" panose="03000509000000000000" pitchFamily="65" charset="-120"/>
              </a:rPr>
              <a:t>If there is any for the technician to do it wrong</a:t>
            </a:r>
            <a:r>
              <a:rPr lang="zh-TW" altLang="en-US" sz="2800" dirty="0" smtClean="0">
                <a:solidFill>
                  <a:srgbClr val="0070C0"/>
                </a:solidFill>
                <a:latin typeface="Times New Roman" panose="02020603050405020304" pitchFamily="18" charset="0"/>
                <a:ea typeface="標楷體" panose="03000509000000000000" pitchFamily="65" charset="-120"/>
              </a:rPr>
              <a:t>，</a:t>
            </a:r>
            <a:r>
              <a:rPr lang="en-US" altLang="zh-TW" sz="2800" dirty="0" smtClean="0">
                <a:solidFill>
                  <a:srgbClr val="0070C0"/>
                </a:solidFill>
                <a:latin typeface="Times New Roman" panose="02020603050405020304" pitchFamily="18" charset="0"/>
                <a:ea typeface="標楷體" panose="03000509000000000000" pitchFamily="65" charset="-120"/>
              </a:rPr>
              <a:t>he will</a:t>
            </a:r>
            <a:r>
              <a:rPr lang="zh-TW" altLang="en-US" sz="2800" dirty="0" smtClean="0">
                <a:solidFill>
                  <a:srgbClr val="002060"/>
                </a:solidFill>
                <a:latin typeface="Times New Roman" panose="02020603050405020304" pitchFamily="18" charset="0"/>
                <a:ea typeface="標楷體" panose="03000509000000000000" pitchFamily="65" charset="-120"/>
              </a:rPr>
              <a:t>！”，</a:t>
            </a:r>
            <a:r>
              <a:rPr lang="zh-TW" altLang="en-US" sz="2800" dirty="0" smtClean="0">
                <a:solidFill>
                  <a:srgbClr val="000000"/>
                </a:solidFill>
                <a:latin typeface="Times New Roman" panose="02020603050405020304" pitchFamily="18" charset="0"/>
                <a:ea typeface="標楷體" panose="03000509000000000000" pitchFamily="65" charset="-120"/>
              </a:rPr>
              <a:t>意思是說：如果有任何方式能使技術人員出差錯的話，則他就一定會出差錯！</a:t>
            </a:r>
          </a:p>
          <a:p>
            <a:pPr fontAlgn="base">
              <a:spcBef>
                <a:spcPct val="0"/>
              </a:spcBef>
              <a:spcAft>
                <a:spcPct val="0"/>
              </a:spcAft>
              <a:buFontTx/>
              <a:buChar char="•"/>
            </a:pPr>
            <a:r>
              <a:rPr lang="zh-TW" altLang="en-US" sz="2800" dirty="0" smtClean="0">
                <a:solidFill>
                  <a:srgbClr val="000000"/>
                </a:solidFill>
                <a:latin typeface="Times New Roman" panose="02020603050405020304" pitchFamily="18" charset="0"/>
                <a:ea typeface="標楷體" panose="03000509000000000000" pitchFamily="65" charset="-120"/>
              </a:rPr>
              <a:t>此名言後來被諾斯洛普飛機公司派駐在該基地的一位主管尼克斯（</a:t>
            </a:r>
            <a:r>
              <a:rPr lang="en-US" altLang="zh-TW" sz="2800" dirty="0" smtClean="0">
                <a:solidFill>
                  <a:srgbClr val="000000"/>
                </a:solidFill>
                <a:latin typeface="Times New Roman" panose="02020603050405020304" pitchFamily="18" charset="0"/>
                <a:ea typeface="標楷體" panose="03000509000000000000" pitchFamily="65" charset="-120"/>
              </a:rPr>
              <a:t>George E. Nichols</a:t>
            </a:r>
            <a:r>
              <a:rPr lang="zh-TW" altLang="en-US" sz="2800" dirty="0" smtClean="0">
                <a:solidFill>
                  <a:srgbClr val="000000"/>
                </a:solidFill>
                <a:latin typeface="Times New Roman" panose="02020603050405020304" pitchFamily="18" charset="0"/>
                <a:ea typeface="標楷體" panose="03000509000000000000" pitchFamily="65" charset="-120"/>
              </a:rPr>
              <a:t>）在旁順手加註“</a:t>
            </a:r>
            <a:r>
              <a:rPr lang="en-US" altLang="zh-TW" sz="2800" dirty="0" err="1" smtClean="0">
                <a:solidFill>
                  <a:srgbClr val="000000"/>
                </a:solidFill>
                <a:latin typeface="Times New Roman" panose="02020603050405020304" pitchFamily="18" charset="0"/>
                <a:ea typeface="標楷體" panose="03000509000000000000" pitchFamily="65" charset="-120"/>
              </a:rPr>
              <a:t>Murphy</a:t>
            </a:r>
            <a:r>
              <a:rPr lang="en-US" altLang="zh-TW" sz="2800" dirty="0" err="1" smtClean="0">
                <a:solidFill>
                  <a:srgbClr val="000000"/>
                </a:solidFill>
                <a:latin typeface="Times New Roman" panose="02020603050405020304" pitchFamily="18" charset="0"/>
                <a:ea typeface="標楷體" panose="03000509000000000000" pitchFamily="65" charset="-120"/>
                <a:sym typeface="Symbol" panose="05050102010706020507" pitchFamily="18" charset="2"/>
              </a:rPr>
              <a:t></a:t>
            </a:r>
            <a:r>
              <a:rPr lang="en-US" altLang="zh-TW" sz="2800" dirty="0" err="1" smtClean="0">
                <a:solidFill>
                  <a:srgbClr val="000000"/>
                </a:solidFill>
                <a:latin typeface="Times New Roman" panose="02020603050405020304" pitchFamily="18" charset="0"/>
                <a:ea typeface="標楷體" panose="03000509000000000000" pitchFamily="65" charset="-120"/>
              </a:rPr>
              <a:t>s</a:t>
            </a:r>
            <a:r>
              <a:rPr lang="en-US" altLang="zh-TW" sz="2800" dirty="0" smtClean="0">
                <a:solidFill>
                  <a:srgbClr val="000000"/>
                </a:solidFill>
                <a:latin typeface="Times New Roman" panose="02020603050405020304" pitchFamily="18" charset="0"/>
                <a:ea typeface="標楷體" panose="03000509000000000000" pitchFamily="65" charset="-120"/>
              </a:rPr>
              <a:t> Law”</a:t>
            </a:r>
            <a:r>
              <a:rPr lang="zh-TW" altLang="en-US" sz="2800" dirty="0" smtClean="0">
                <a:solidFill>
                  <a:srgbClr val="000000"/>
                </a:solidFill>
                <a:latin typeface="Times New Roman" panose="02020603050405020304" pitchFamily="18" charset="0"/>
                <a:ea typeface="標楷體" panose="03000509000000000000" pitchFamily="65" charset="-120"/>
              </a:rPr>
              <a:t>而傳播開來。</a:t>
            </a:r>
          </a:p>
          <a:p>
            <a:pPr fontAlgn="base">
              <a:spcBef>
                <a:spcPct val="0"/>
              </a:spcBef>
              <a:spcAft>
                <a:spcPct val="0"/>
              </a:spcAft>
              <a:buFontTx/>
              <a:buChar char="•"/>
            </a:pPr>
            <a:endParaRPr lang="en-US" altLang="zh-TW" sz="2400" dirty="0" smtClean="0">
              <a:solidFill>
                <a:srgbClr val="003399"/>
              </a:solidFill>
              <a:latin typeface="Times New Roman" panose="02020603050405020304" pitchFamily="18" charset="0"/>
            </a:endParaRPr>
          </a:p>
        </p:txBody>
      </p:sp>
    </p:spTree>
    <p:extLst>
      <p:ext uri="{BB962C8B-B14F-4D97-AF65-F5344CB8AC3E}">
        <p14:creationId xmlns:p14="http://schemas.microsoft.com/office/powerpoint/2010/main" val="253984362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46148" name="Rectangle 4"/>
          <p:cNvSpPr>
            <a:spLocks noGrp="1" noChangeArrowheads="1"/>
          </p:cNvSpPr>
          <p:nvPr>
            <p:ph idx="1"/>
          </p:nvPr>
        </p:nvSpPr>
        <p:spPr>
          <a:xfrm>
            <a:off x="410066" y="1274222"/>
            <a:ext cx="8229600" cy="4768359"/>
          </a:xfrm>
        </p:spPr>
        <p:txBody>
          <a:bodyPr>
            <a:normAutofit fontScale="85000" lnSpcReduction="10000"/>
          </a:bodyPr>
          <a:lstStyle/>
          <a:p>
            <a:pPr marL="358775" indent="-358775">
              <a:lnSpc>
                <a:spcPts val="3700"/>
              </a:lnSpc>
              <a:buNone/>
              <a:tabLst>
                <a:tab pos="269875" algn="l"/>
                <a:tab pos="360363" algn="l"/>
              </a:tabLst>
            </a:pPr>
            <a:r>
              <a:rPr lang="en-US" altLang="zh-TW" sz="3000" dirty="0" smtClean="0">
                <a:latin typeface="新細明體" panose="02020500000000000000" pitchFamily="18" charset="-120"/>
                <a:ea typeface="新細明體" panose="02020500000000000000" pitchFamily="18" charset="-120"/>
              </a:rPr>
              <a:t>․</a:t>
            </a:r>
            <a:r>
              <a:rPr lang="zh-TW" altLang="en-US" sz="3000" b="0" dirty="0" smtClean="0">
                <a:ea typeface="標楷體" panose="03000509000000000000" pitchFamily="65" charset="-120"/>
              </a:rPr>
              <a:t>基本上</a:t>
            </a:r>
            <a:r>
              <a:rPr lang="zh-TW" altLang="en-US" sz="3000" b="0" dirty="0">
                <a:ea typeface="標楷體" panose="03000509000000000000" pitchFamily="65" charset="-120"/>
              </a:rPr>
              <a:t>莫菲定律是在闡釋一位</a:t>
            </a:r>
            <a:r>
              <a:rPr lang="zh-TW" altLang="en-US" sz="3000" b="0" dirty="0">
                <a:solidFill>
                  <a:srgbClr val="C00000"/>
                </a:solidFill>
                <a:ea typeface="標楷體" panose="03000509000000000000" pitchFamily="65" charset="-120"/>
              </a:rPr>
              <a:t>工程設計師</a:t>
            </a:r>
            <a:r>
              <a:rPr lang="zh-TW" altLang="en-US" sz="3000" b="0" dirty="0">
                <a:ea typeface="標楷體" panose="03000509000000000000" pitchFamily="65" charset="-120"/>
              </a:rPr>
              <a:t>在</a:t>
            </a:r>
            <a:r>
              <a:rPr lang="zh-TW" altLang="en-US" sz="3000" b="0" dirty="0" smtClean="0">
                <a:ea typeface="標楷體" panose="03000509000000000000" pitchFamily="65" charset="-120"/>
              </a:rPr>
              <a:t>設計任何</a:t>
            </a:r>
            <a:r>
              <a:rPr lang="zh-TW" altLang="en-US" sz="3000" b="0" dirty="0">
                <a:ea typeface="標楷體" panose="03000509000000000000" pitchFamily="65" charset="-120"/>
              </a:rPr>
              <a:t>一套設備或裝置時，要考慮到操作者在</a:t>
            </a:r>
            <a:r>
              <a:rPr lang="zh-TW" altLang="en-US" sz="3000" b="0" dirty="0" smtClean="0">
                <a:ea typeface="標楷體" panose="03000509000000000000" pitchFamily="65" charset="-120"/>
              </a:rPr>
              <a:t>操作上</a:t>
            </a:r>
            <a:r>
              <a:rPr lang="zh-TW" altLang="en-US" sz="3000" b="0" dirty="0">
                <a:ea typeface="標楷體" panose="03000509000000000000" pitchFamily="65" charset="-120"/>
              </a:rPr>
              <a:t>的安全觀念與措施，以使該設備或裝置在</a:t>
            </a:r>
            <a:r>
              <a:rPr lang="zh-TW" altLang="en-US" sz="3000" b="0" dirty="0" smtClean="0">
                <a:ea typeface="標楷體" panose="03000509000000000000" pitchFamily="65" charset="-120"/>
              </a:rPr>
              <a:t>操作時</a:t>
            </a:r>
            <a:r>
              <a:rPr lang="zh-TW" altLang="en-US" sz="3000" b="0" dirty="0">
                <a:ea typeface="標楷體" panose="03000509000000000000" pitchFamily="65" charset="-120"/>
              </a:rPr>
              <a:t>不致產生差錯或失誤，莫菲定律的主要精神是	在強調工程設計之初，即應竭盡所能思考每一</a:t>
            </a:r>
            <a:r>
              <a:rPr lang="zh-TW" altLang="en-US" sz="3000" b="0" dirty="0" smtClean="0">
                <a:ea typeface="標楷體" panose="03000509000000000000" pitchFamily="65" charset="-120"/>
              </a:rPr>
              <a:t>可能</a:t>
            </a:r>
            <a:r>
              <a:rPr lang="zh-TW" altLang="en-US" sz="3000" b="0" dirty="0">
                <a:ea typeface="標楷體" panose="03000509000000000000" pitchFamily="65" charset="-120"/>
              </a:rPr>
              <a:t>產生差錯的地方，並事先預防之</a:t>
            </a:r>
            <a:r>
              <a:rPr lang="zh-TW" altLang="en-US" sz="3000" b="0" dirty="0" smtClean="0">
                <a:ea typeface="標楷體" panose="03000509000000000000" pitchFamily="65" charset="-120"/>
              </a:rPr>
              <a:t>。</a:t>
            </a:r>
            <a:endParaRPr lang="en-US" altLang="zh-TW" sz="3000" b="0" dirty="0" smtClean="0">
              <a:ea typeface="標楷體" panose="03000509000000000000" pitchFamily="65" charset="-120"/>
            </a:endParaRPr>
          </a:p>
          <a:p>
            <a:pPr marL="358775" indent="-358775">
              <a:lnSpc>
                <a:spcPts val="3700"/>
              </a:lnSpc>
              <a:buNone/>
              <a:tabLst>
                <a:tab pos="269875" algn="l"/>
                <a:tab pos="360363" algn="l"/>
              </a:tabLst>
            </a:pPr>
            <a:r>
              <a:rPr lang="en-US" altLang="zh-TW" sz="3000" b="0" dirty="0" smtClean="0">
                <a:latin typeface="新細明體" panose="02020500000000000000" pitchFamily="18" charset="-120"/>
              </a:rPr>
              <a:t>․</a:t>
            </a:r>
            <a:r>
              <a:rPr lang="en-US" altLang="zh-TW" sz="3000" b="0" dirty="0" smtClean="0">
                <a:solidFill>
                  <a:srgbClr val="FF0000"/>
                </a:solidFill>
                <a:latin typeface="新細明體" panose="02020500000000000000" pitchFamily="18" charset="-120"/>
              </a:rPr>
              <a:t>*</a:t>
            </a:r>
            <a:r>
              <a:rPr lang="zh-TW" altLang="en-US" sz="3000" b="0" dirty="0" smtClean="0">
                <a:ea typeface="標楷體" panose="03000509000000000000" pitchFamily="65" charset="-120"/>
              </a:rPr>
              <a:t>莫非理</a:t>
            </a:r>
            <a:r>
              <a:rPr lang="zh-TW" altLang="en-US" sz="3000" b="0" dirty="0">
                <a:ea typeface="標楷體" panose="03000509000000000000" pitchFamily="65" charset="-120"/>
              </a:rPr>
              <a:t>論</a:t>
            </a:r>
            <a:r>
              <a:rPr lang="zh-TW" altLang="en-US" sz="3000" b="0" dirty="0" smtClean="0">
                <a:ea typeface="標楷體" panose="03000509000000000000" pitchFamily="65" charset="-120"/>
              </a:rPr>
              <a:t>沒</a:t>
            </a:r>
            <a:r>
              <a:rPr lang="zh-TW" altLang="en-US" sz="3000" b="0" dirty="0">
                <a:ea typeface="標楷體" panose="03000509000000000000" pitchFamily="65" charset="-120"/>
              </a:rPr>
              <a:t>帶有事情必壞或必好的成果，他只是讓管理者知道，能發生的事，總會發生，換言之，</a:t>
            </a:r>
            <a:r>
              <a:rPr lang="zh-TW" altLang="en-US" sz="3000" b="0" dirty="0">
                <a:solidFill>
                  <a:srgbClr val="0070C0"/>
                </a:solidFill>
                <a:ea typeface="標楷體" panose="03000509000000000000" pitchFamily="65" charset="-120"/>
              </a:rPr>
              <a:t>管理者必須對所有可能會發生的事情作好周全的</a:t>
            </a:r>
            <a:r>
              <a:rPr lang="zh-TW" altLang="en-US" sz="3000" b="0" dirty="0" smtClean="0">
                <a:solidFill>
                  <a:srgbClr val="0070C0"/>
                </a:solidFill>
                <a:ea typeface="標楷體" panose="03000509000000000000" pitchFamily="65" charset="-120"/>
              </a:rPr>
              <a:t>準備。</a:t>
            </a:r>
            <a:endParaRPr lang="en-US" altLang="zh-TW" sz="3000" b="0" dirty="0" smtClean="0">
              <a:solidFill>
                <a:srgbClr val="0070C0"/>
              </a:solidFill>
              <a:ea typeface="標楷體" panose="03000509000000000000" pitchFamily="65" charset="-120"/>
            </a:endParaRPr>
          </a:p>
          <a:p>
            <a:pPr marL="358775" indent="-358775">
              <a:lnSpc>
                <a:spcPts val="3700"/>
              </a:lnSpc>
              <a:buNone/>
              <a:tabLst>
                <a:tab pos="269875" algn="l"/>
                <a:tab pos="360363" algn="l"/>
              </a:tabLst>
            </a:pPr>
            <a:endParaRPr lang="en-US" altLang="zh-TW" sz="3000" dirty="0" smtClean="0">
              <a:ea typeface="標楷體" panose="03000509000000000000" pitchFamily="65" charset="-120"/>
            </a:endParaRPr>
          </a:p>
          <a:p>
            <a:pPr marL="0" indent="0">
              <a:lnSpc>
                <a:spcPct val="90000"/>
              </a:lnSpc>
              <a:buNone/>
              <a:tabLst>
                <a:tab pos="269875" algn="l"/>
                <a:tab pos="360363" algn="l"/>
              </a:tabLst>
            </a:pPr>
            <a:endParaRPr lang="zh-TW" altLang="en-US" sz="2800" dirty="0">
              <a:ea typeface="標楷體" panose="03000509000000000000" pitchFamily="65" charset="-120"/>
            </a:endParaRPr>
          </a:p>
        </p:txBody>
      </p:sp>
    </p:spTree>
    <p:extLst>
      <p:ext uri="{BB962C8B-B14F-4D97-AF65-F5344CB8AC3E}">
        <p14:creationId xmlns:p14="http://schemas.microsoft.com/office/powerpoint/2010/main" val="92254902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a:xfrm>
            <a:off x="612775" y="465350"/>
            <a:ext cx="7772400" cy="1143000"/>
          </a:xfrm>
        </p:spPr>
        <p:txBody>
          <a:bodyPr/>
          <a:lstStyle/>
          <a:p>
            <a:pPr algn="l"/>
            <a:r>
              <a:rPr lang="zh-TW" altLang="en-US" sz="3200" b="1" dirty="0">
                <a:solidFill>
                  <a:srgbClr val="A50021"/>
                </a:solidFill>
                <a:latin typeface="Times New Roman" panose="02020603050405020304" pitchFamily="18" charset="0"/>
                <a:ea typeface="標楷體" panose="03000509000000000000" pitchFamily="65" charset="-120"/>
              </a:rPr>
              <a:t>四、</a:t>
            </a:r>
            <a:r>
              <a:rPr lang="en-US" altLang="zh-TW" sz="3200" b="1" dirty="0">
                <a:solidFill>
                  <a:srgbClr val="A50021"/>
                </a:solidFill>
                <a:latin typeface="Calibri" panose="020F0502020204030204" pitchFamily="34" charset="0"/>
                <a:ea typeface="標楷體" panose="03000509000000000000" pitchFamily="65" charset="-120"/>
              </a:rPr>
              <a:t>SHEL</a:t>
            </a:r>
            <a:r>
              <a:rPr lang="zh-TW" altLang="en-US" sz="3200" b="1" dirty="0">
                <a:solidFill>
                  <a:srgbClr val="A50021"/>
                </a:solidFill>
                <a:latin typeface="Calibri" panose="020F0502020204030204" pitchFamily="34" charset="0"/>
                <a:ea typeface="標楷體" panose="03000509000000000000" pitchFamily="65" charset="-120"/>
              </a:rPr>
              <a:t>模式或</a:t>
            </a:r>
            <a:r>
              <a:rPr lang="en-US" altLang="zh-TW" sz="3200" b="1" dirty="0">
                <a:solidFill>
                  <a:srgbClr val="A50021"/>
                </a:solidFill>
                <a:latin typeface="Calibri" panose="020F0502020204030204" pitchFamily="34" charset="0"/>
                <a:ea typeface="標楷體" panose="03000509000000000000" pitchFamily="65" charset="-120"/>
              </a:rPr>
              <a:t>SHELL</a:t>
            </a:r>
            <a:r>
              <a:rPr lang="zh-TW" altLang="en-US" sz="3200" b="1" dirty="0">
                <a:solidFill>
                  <a:srgbClr val="A50021"/>
                </a:solidFill>
                <a:latin typeface="Calibri" panose="020F0502020204030204" pitchFamily="34" charset="0"/>
                <a:ea typeface="標楷體" panose="03000509000000000000" pitchFamily="65" charset="-120"/>
              </a:rPr>
              <a:t>模式</a:t>
            </a:r>
            <a:r>
              <a:rPr lang="zh-TW" altLang="en-US" dirty="0">
                <a:latin typeface="Calibri" panose="020F0502020204030204" pitchFamily="34" charset="0"/>
                <a:ea typeface="標楷體" panose="03000509000000000000" pitchFamily="65" charset="-120"/>
              </a:rPr>
              <a:t> </a:t>
            </a:r>
          </a:p>
        </p:txBody>
      </p:sp>
      <p:sp>
        <p:nvSpPr>
          <p:cNvPr id="523267" name="Rectangle 3"/>
          <p:cNvSpPr>
            <a:spLocks noGrp="1" noChangeArrowheads="1"/>
          </p:cNvSpPr>
          <p:nvPr>
            <p:ph idx="1"/>
          </p:nvPr>
        </p:nvSpPr>
        <p:spPr>
          <a:xfrm>
            <a:off x="395288" y="1341438"/>
            <a:ext cx="8207375" cy="4751387"/>
          </a:xfrm>
        </p:spPr>
        <p:txBody>
          <a:bodyPr>
            <a:normAutofit/>
          </a:bodyPr>
          <a:lstStyle/>
          <a:p>
            <a:pPr>
              <a:lnSpc>
                <a:spcPct val="105000"/>
              </a:lnSpc>
              <a:spcBef>
                <a:spcPct val="15000"/>
              </a:spcBef>
            </a:pPr>
            <a:r>
              <a:rPr lang="en-US" altLang="zh-TW" sz="2800" b="0" dirty="0">
                <a:latin typeface="Times New Roman" panose="02020603050405020304" pitchFamily="18" charset="0"/>
                <a:ea typeface="標楷體" panose="03000509000000000000" pitchFamily="65" charset="-120"/>
              </a:rPr>
              <a:t>1972</a:t>
            </a:r>
            <a:r>
              <a:rPr lang="zh-TW" altLang="en-US" sz="2800" b="0" dirty="0">
                <a:latin typeface="Times New Roman" panose="02020603050405020304" pitchFamily="18" charset="0"/>
                <a:ea typeface="標楷體" panose="03000509000000000000" pitchFamily="65" charset="-120"/>
              </a:rPr>
              <a:t>年英國的</a:t>
            </a:r>
            <a:r>
              <a:rPr lang="en-US" altLang="zh-TW" sz="2800" b="0" dirty="0">
                <a:latin typeface="Times New Roman" panose="02020603050405020304" pitchFamily="18" charset="0"/>
                <a:ea typeface="標楷體" panose="03000509000000000000" pitchFamily="65" charset="-120"/>
              </a:rPr>
              <a:t>Edward</a:t>
            </a:r>
            <a:r>
              <a:rPr lang="zh-TW" altLang="en-US" sz="2800" b="0" dirty="0">
                <a:latin typeface="Times New Roman" panose="02020603050405020304" pitchFamily="18" charset="0"/>
                <a:ea typeface="標楷體" panose="03000509000000000000" pitchFamily="65" charset="-120"/>
              </a:rPr>
              <a:t>教授發現所有飛安事故不外乎是由人（</a:t>
            </a:r>
            <a:r>
              <a:rPr lang="en-US" altLang="zh-TW" sz="2800" b="0" dirty="0">
                <a:latin typeface="Times New Roman" panose="02020603050405020304" pitchFamily="18" charset="0"/>
                <a:ea typeface="標楷體" panose="03000509000000000000" pitchFamily="65" charset="-120"/>
              </a:rPr>
              <a:t>Livewires</a:t>
            </a:r>
            <a:r>
              <a:rPr lang="zh-TW" altLang="en-US" sz="2800" b="0" dirty="0">
                <a:latin typeface="Times New Roman" panose="02020603050405020304" pitchFamily="18" charset="0"/>
                <a:ea typeface="標楷體" panose="03000509000000000000" pitchFamily="65" charset="-120"/>
              </a:rPr>
              <a:t>）、硬體（</a:t>
            </a:r>
            <a:r>
              <a:rPr lang="en-US" altLang="zh-TW" sz="2800" b="0" dirty="0">
                <a:latin typeface="Times New Roman" panose="02020603050405020304" pitchFamily="18" charset="0"/>
                <a:ea typeface="標楷體" panose="03000509000000000000" pitchFamily="65" charset="-120"/>
              </a:rPr>
              <a:t>Hardware</a:t>
            </a:r>
            <a:r>
              <a:rPr lang="zh-TW" altLang="en-US" sz="2800" b="0" dirty="0">
                <a:latin typeface="Times New Roman" panose="02020603050405020304" pitchFamily="18" charset="0"/>
                <a:ea typeface="標楷體" panose="03000509000000000000" pitchFamily="65" charset="-120"/>
              </a:rPr>
              <a:t>）、軟體（</a:t>
            </a:r>
            <a:r>
              <a:rPr lang="en-US" altLang="zh-TW" sz="2800" b="0" dirty="0">
                <a:latin typeface="Times New Roman" panose="02020603050405020304" pitchFamily="18" charset="0"/>
                <a:ea typeface="標楷體" panose="03000509000000000000" pitchFamily="65" charset="-120"/>
              </a:rPr>
              <a:t>Software</a:t>
            </a:r>
            <a:r>
              <a:rPr lang="zh-TW" altLang="en-US" sz="2800" b="0" dirty="0">
                <a:latin typeface="Times New Roman" panose="02020603050405020304" pitchFamily="18" charset="0"/>
                <a:ea typeface="標楷體" panose="03000509000000000000" pitchFamily="65" charset="-120"/>
              </a:rPr>
              <a:t>）和環境（</a:t>
            </a:r>
            <a:r>
              <a:rPr lang="en-US" altLang="zh-TW" sz="2800" b="0" dirty="0">
                <a:latin typeface="Times New Roman" panose="02020603050405020304" pitchFamily="18" charset="0"/>
                <a:ea typeface="標楷體" panose="03000509000000000000" pitchFamily="65" charset="-120"/>
              </a:rPr>
              <a:t>Environment</a:t>
            </a:r>
            <a:r>
              <a:rPr lang="zh-TW" altLang="en-US" sz="2800" b="0" dirty="0">
                <a:latin typeface="Times New Roman" panose="02020603050405020304" pitchFamily="18" charset="0"/>
                <a:ea typeface="標楷體" panose="03000509000000000000" pitchFamily="65" charset="-120"/>
              </a:rPr>
              <a:t>）等四種因素所組成，其中又以“人”為中心，而形成彼此之間主要和次要的交互關係。</a:t>
            </a:r>
          </a:p>
          <a:p>
            <a:pPr>
              <a:lnSpc>
                <a:spcPct val="105000"/>
              </a:lnSpc>
              <a:spcBef>
                <a:spcPct val="15000"/>
              </a:spcBef>
            </a:pPr>
            <a:r>
              <a:rPr lang="zh-TW" altLang="en-US" sz="2800" b="0" dirty="0">
                <a:latin typeface="Times New Roman" panose="02020603050405020304" pitchFamily="18" charset="0"/>
                <a:ea typeface="標楷體" panose="03000509000000000000" pitchFamily="65" charset="-120"/>
              </a:rPr>
              <a:t>主要的四種關係即人與人（</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）、人與硬體（</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H</a:t>
            </a:r>
            <a:r>
              <a:rPr lang="zh-TW" altLang="en-US" sz="2800" b="0" dirty="0">
                <a:latin typeface="Times New Roman" panose="02020603050405020304" pitchFamily="18" charset="0"/>
                <a:ea typeface="標楷體" panose="03000509000000000000" pitchFamily="65" charset="-120"/>
              </a:rPr>
              <a:t>）、人與軟體（</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S</a:t>
            </a:r>
            <a:r>
              <a:rPr lang="zh-TW" altLang="en-US" sz="2800" b="0" dirty="0">
                <a:latin typeface="Times New Roman" panose="02020603050405020304" pitchFamily="18" charset="0"/>
                <a:ea typeface="標楷體" panose="03000509000000000000" pitchFamily="65" charset="-120"/>
              </a:rPr>
              <a:t>）和人與環境</a:t>
            </a:r>
          </a:p>
          <a:p>
            <a:pPr>
              <a:lnSpc>
                <a:spcPct val="105000"/>
              </a:lnSpc>
              <a:spcBef>
                <a:spcPct val="15000"/>
              </a:spcBef>
              <a:buFontTx/>
              <a:buNone/>
            </a:pPr>
            <a:r>
              <a:rPr kumimoji="0" lang="zh-TW" altLang="en-US" sz="2800" b="0" dirty="0">
                <a:latin typeface="Times New Roman" panose="02020603050405020304" pitchFamily="18" charset="0"/>
                <a:ea typeface="標楷體" panose="03000509000000000000" pitchFamily="65" charset="-120"/>
              </a:rPr>
              <a:t>	（</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E</a:t>
            </a:r>
            <a:r>
              <a:rPr lang="zh-TW" altLang="en-US" sz="2800" b="0" dirty="0">
                <a:latin typeface="Times New Roman" panose="02020603050405020304" pitchFamily="18" charset="0"/>
                <a:ea typeface="標楷體" panose="03000509000000000000" pitchFamily="65" charset="-120"/>
              </a:rPr>
              <a:t>）等關係，而次要的關係則為硬體與軟體（</a:t>
            </a:r>
            <a:r>
              <a:rPr lang="en-US" altLang="zh-TW" sz="2800" b="0" dirty="0">
                <a:latin typeface="Times New Roman" panose="02020603050405020304" pitchFamily="18" charset="0"/>
                <a:ea typeface="標楷體" panose="03000509000000000000" pitchFamily="65" charset="-120"/>
              </a:rPr>
              <a:t>H</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S</a:t>
            </a:r>
            <a:r>
              <a:rPr lang="zh-TW" altLang="en-US" sz="2800" b="0" dirty="0">
                <a:latin typeface="Times New Roman" panose="02020603050405020304" pitchFamily="18" charset="0"/>
                <a:ea typeface="標楷體" panose="03000509000000000000" pitchFamily="65" charset="-120"/>
              </a:rPr>
              <a:t>）、硬體與環境（</a:t>
            </a:r>
            <a:r>
              <a:rPr lang="en-US" altLang="zh-TW" sz="2800" b="0" dirty="0">
                <a:latin typeface="Times New Roman" panose="02020603050405020304" pitchFamily="18" charset="0"/>
                <a:ea typeface="標楷體" panose="03000509000000000000" pitchFamily="65" charset="-120"/>
              </a:rPr>
              <a:t>H</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E</a:t>
            </a:r>
            <a:r>
              <a:rPr lang="zh-TW" altLang="en-US" sz="2800" b="0" dirty="0">
                <a:latin typeface="Times New Roman" panose="02020603050405020304" pitchFamily="18" charset="0"/>
                <a:ea typeface="標楷體" panose="03000509000000000000" pitchFamily="65" charset="-120"/>
              </a:rPr>
              <a:t>）和軟體與環境（</a:t>
            </a:r>
            <a:r>
              <a:rPr lang="en-US" altLang="zh-TW" sz="2800" b="0" dirty="0">
                <a:latin typeface="Times New Roman" panose="02020603050405020304" pitchFamily="18" charset="0"/>
                <a:ea typeface="標楷體" panose="03000509000000000000" pitchFamily="65" charset="-120"/>
              </a:rPr>
              <a:t>S</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E</a:t>
            </a:r>
            <a:r>
              <a:rPr lang="zh-TW" altLang="en-US" sz="2800" b="0" dirty="0">
                <a:latin typeface="Times New Roman" panose="02020603050405020304" pitchFamily="18" charset="0"/>
                <a:ea typeface="標楷體" panose="03000509000000000000" pitchFamily="65" charset="-120"/>
              </a:rPr>
              <a:t>）等。</a:t>
            </a:r>
          </a:p>
        </p:txBody>
      </p:sp>
    </p:spTree>
    <p:extLst>
      <p:ext uri="{BB962C8B-B14F-4D97-AF65-F5344CB8AC3E}">
        <p14:creationId xmlns:p14="http://schemas.microsoft.com/office/powerpoint/2010/main" val="24030476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48195" name="Rectangle 3"/>
          <p:cNvSpPr>
            <a:spLocks noGrp="1" noChangeArrowheads="1"/>
          </p:cNvSpPr>
          <p:nvPr>
            <p:ph idx="1"/>
          </p:nvPr>
        </p:nvSpPr>
        <p:spPr>
          <a:xfrm>
            <a:off x="685800" y="765175"/>
            <a:ext cx="7918450" cy="5543550"/>
          </a:xfrm>
        </p:spPr>
        <p:txBody>
          <a:bodyPr/>
          <a:lstStyle/>
          <a:p>
            <a:pPr>
              <a:lnSpc>
                <a:spcPct val="110000"/>
              </a:lnSpc>
            </a:pPr>
            <a:r>
              <a:rPr lang="en-US" altLang="zh-TW" sz="2800" b="0" dirty="0">
                <a:latin typeface="Times New Roman" panose="02020603050405020304" pitchFamily="18" charset="0"/>
                <a:ea typeface="標楷體" panose="03000509000000000000" pitchFamily="65" charset="-120"/>
              </a:rPr>
              <a:t>Edward</a:t>
            </a:r>
            <a:r>
              <a:rPr lang="zh-TW" altLang="en-US" sz="2800" b="0" dirty="0">
                <a:latin typeface="Times New Roman" panose="02020603050405020304" pitchFamily="18" charset="0"/>
                <a:ea typeface="標楷體" panose="03000509000000000000" pitchFamily="65" charset="-120"/>
              </a:rPr>
              <a:t>認為一切飛安事故的來源可分類成這四種主要關係的一種或二種以上的組合；亦即</a:t>
            </a:r>
            <a:r>
              <a:rPr lang="zh-TW" altLang="en-US" sz="2800" b="0" dirty="0">
                <a:solidFill>
                  <a:srgbClr val="C00000"/>
                </a:solidFill>
                <a:latin typeface="Times New Roman" panose="02020603050405020304" pitchFamily="18" charset="0"/>
                <a:ea typeface="標楷體" panose="03000509000000000000" pitchFamily="65" charset="-120"/>
              </a:rPr>
              <a:t>個體的人為疏失</a:t>
            </a:r>
            <a:r>
              <a:rPr lang="zh-TW" altLang="en-US" sz="2800" b="0" dirty="0">
                <a:latin typeface="Times New Roman" panose="02020603050405020304" pitchFamily="18" charset="0"/>
                <a:ea typeface="標楷體" panose="03000509000000000000" pitchFamily="65" charset="-120"/>
              </a:rPr>
              <a:t>是造成飛安事故的主因，而要徹底減少人為疏失的發生，就必須充分瞭解人與其他因素之間的交互影響關係，並應用系統工程將這些關係加以整合，且研擬一套適當的預防失事方法，以避免人為疏失而造成不可收拾的殘局。</a:t>
            </a:r>
            <a:r>
              <a:rPr lang="zh-TW" altLang="en-US" sz="2400" b="0" dirty="0">
                <a:ea typeface="標楷體" panose="03000509000000000000" pitchFamily="65" charset="-120"/>
              </a:rPr>
              <a:t> </a:t>
            </a:r>
          </a:p>
        </p:txBody>
      </p:sp>
    </p:spTree>
    <p:extLst>
      <p:ext uri="{BB962C8B-B14F-4D97-AF65-F5344CB8AC3E}">
        <p14:creationId xmlns:p14="http://schemas.microsoft.com/office/powerpoint/2010/main" val="224539801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187779" y="1740788"/>
            <a:ext cx="7173796" cy="3095164"/>
          </a:xfrm>
        </p:spPr>
        <p:txBody>
          <a:bodyPr>
            <a:noAutofit/>
          </a:bodyPr>
          <a:lstStyle/>
          <a:p>
            <a:pPr marL="0" lvl="0" indent="0" defTabSz="914400">
              <a:spcBef>
                <a:spcPts val="0"/>
              </a:spcBef>
              <a:buNone/>
            </a:pPr>
            <a:r>
              <a:rPr lang="en-US" altLang="zh-TW" sz="3200" b="0" dirty="0" smtClean="0">
                <a:solidFill>
                  <a:srgbClr val="660033"/>
                </a:solidFill>
                <a:latin typeface="+mn-ea"/>
              </a:rPr>
              <a:t>◎</a:t>
            </a:r>
            <a:r>
              <a:rPr lang="zh-TW" altLang="en-US" sz="3200" b="0" dirty="0" smtClean="0">
                <a:solidFill>
                  <a:srgbClr val="660033"/>
                </a:solidFill>
                <a:latin typeface="+mn-ea"/>
              </a:rPr>
              <a:t>基礎安全概念</a:t>
            </a:r>
            <a:endParaRPr lang="en-US" altLang="zh-TW" sz="3200" b="0" dirty="0" smtClean="0">
              <a:solidFill>
                <a:srgbClr val="660033"/>
              </a:solidFill>
              <a:latin typeface="+mn-ea"/>
            </a:endParaRPr>
          </a:p>
          <a:p>
            <a:pPr marL="0" lvl="0" indent="0" defTabSz="914400">
              <a:spcBef>
                <a:spcPts val="0"/>
              </a:spcBef>
              <a:buNone/>
            </a:pPr>
            <a:r>
              <a:rPr lang="en-US" altLang="zh-TW" sz="3200" b="0" dirty="0" smtClean="0">
                <a:solidFill>
                  <a:srgbClr val="660033"/>
                </a:solidFill>
                <a:latin typeface="+mn-ea"/>
              </a:rPr>
              <a:t>◎</a:t>
            </a:r>
            <a:r>
              <a:rPr lang="zh-TW" altLang="en-US" sz="3200" b="0" dirty="0" smtClean="0">
                <a:solidFill>
                  <a:srgbClr val="660033"/>
                </a:solidFill>
                <a:latin typeface="+mn-ea"/>
              </a:rPr>
              <a:t>航空</a:t>
            </a:r>
            <a:r>
              <a:rPr lang="zh-TW" altLang="en-US" sz="3200" b="0" dirty="0">
                <a:solidFill>
                  <a:srgbClr val="660033"/>
                </a:solidFill>
                <a:latin typeface="+mn-ea"/>
              </a:rPr>
              <a:t>安全相關</a:t>
            </a:r>
            <a:r>
              <a:rPr lang="zh-TW" altLang="en-US" sz="3200" b="0" dirty="0" smtClean="0">
                <a:solidFill>
                  <a:srgbClr val="660033"/>
                </a:solidFill>
                <a:latin typeface="+mn-ea"/>
              </a:rPr>
              <a:t>理論</a:t>
            </a:r>
            <a:endParaRPr lang="en-US" altLang="zh-TW" sz="3200" b="0" dirty="0" smtClean="0">
              <a:solidFill>
                <a:srgbClr val="660033"/>
              </a:solidFill>
              <a:latin typeface="+mn-ea"/>
            </a:endParaRPr>
          </a:p>
          <a:p>
            <a:pPr marL="0" indent="0">
              <a:spcBef>
                <a:spcPts val="0"/>
              </a:spcBef>
              <a:buNone/>
            </a:pPr>
            <a:r>
              <a:rPr lang="en-US" altLang="zh-TW" sz="3200" b="0" dirty="0" smtClean="0">
                <a:solidFill>
                  <a:srgbClr val="660033"/>
                </a:solidFill>
                <a:latin typeface="+mn-ea"/>
              </a:rPr>
              <a:t>◎</a:t>
            </a:r>
            <a:r>
              <a:rPr lang="zh-TW" altLang="en-US" sz="3200" b="0" dirty="0" smtClean="0">
                <a:solidFill>
                  <a:srgbClr val="660033"/>
                </a:solidFill>
                <a:latin typeface="+mn-ea"/>
              </a:rPr>
              <a:t>安全管理系統</a:t>
            </a:r>
            <a:r>
              <a:rPr lang="en-US" altLang="zh-TW" sz="3200" b="0" dirty="0" smtClean="0">
                <a:solidFill>
                  <a:srgbClr val="660033"/>
                </a:solidFill>
                <a:latin typeface="+mn-ea"/>
              </a:rPr>
              <a:t>(SMS)</a:t>
            </a:r>
          </a:p>
          <a:p>
            <a:pPr marL="0" indent="0">
              <a:spcBef>
                <a:spcPts val="0"/>
              </a:spcBef>
              <a:buNone/>
            </a:pPr>
            <a:r>
              <a:rPr lang="zh-TW" altLang="en-US" sz="3200" b="0" dirty="0">
                <a:solidFill>
                  <a:srgbClr val="660033"/>
                </a:solidFill>
                <a:latin typeface="+mn-ea"/>
              </a:rPr>
              <a:t>◎航空站</a:t>
            </a:r>
            <a:r>
              <a:rPr lang="zh-TW" altLang="en-US" sz="3200" b="0" dirty="0" smtClean="0">
                <a:solidFill>
                  <a:srgbClr val="660033"/>
                </a:solidFill>
                <a:latin typeface="+mn-ea"/>
              </a:rPr>
              <a:t>空</a:t>
            </a:r>
            <a:r>
              <a:rPr lang="zh-TW" altLang="en-US" sz="3200" b="0" dirty="0">
                <a:solidFill>
                  <a:srgbClr val="660033"/>
                </a:solidFill>
                <a:latin typeface="+mn-ea"/>
              </a:rPr>
              <a:t>側作業管理</a:t>
            </a:r>
            <a:r>
              <a:rPr lang="zh-TW" altLang="en-US" sz="3200" b="0" dirty="0" smtClean="0">
                <a:solidFill>
                  <a:srgbClr val="660033"/>
                </a:solidFill>
                <a:latin typeface="+mn-ea"/>
              </a:rPr>
              <a:t>手冊</a:t>
            </a:r>
            <a:endParaRPr lang="en-US" altLang="zh-TW" sz="3200" b="0" dirty="0" smtClean="0">
              <a:solidFill>
                <a:srgbClr val="660033"/>
              </a:solidFill>
              <a:latin typeface="+mn-ea"/>
            </a:endParaRPr>
          </a:p>
          <a:p>
            <a:pPr marL="0" indent="0">
              <a:spcBef>
                <a:spcPts val="0"/>
              </a:spcBef>
              <a:buNone/>
            </a:pPr>
            <a:r>
              <a:rPr lang="zh-TW" altLang="zh-TW" sz="3200" b="0" dirty="0" smtClean="0">
                <a:solidFill>
                  <a:srgbClr val="660033"/>
                </a:solidFill>
                <a:latin typeface="+mn-ea"/>
              </a:rPr>
              <a:t>（</a:t>
            </a:r>
            <a:r>
              <a:rPr lang="zh-TW" altLang="en-US" sz="3200" b="0" dirty="0">
                <a:solidFill>
                  <a:srgbClr val="660033"/>
                </a:solidFill>
                <a:latin typeface="+mn-ea"/>
              </a:rPr>
              <a:t>第</a:t>
            </a:r>
            <a:r>
              <a:rPr lang="en-US" altLang="zh-TW" sz="3200" b="0" dirty="0">
                <a:solidFill>
                  <a:srgbClr val="660033"/>
                </a:solidFill>
                <a:latin typeface="+mn-ea"/>
              </a:rPr>
              <a:t>2</a:t>
            </a:r>
            <a:r>
              <a:rPr lang="zh-TW" altLang="en-US" sz="3200" b="0" dirty="0">
                <a:solidFill>
                  <a:srgbClr val="660033"/>
                </a:solidFill>
                <a:latin typeface="+mn-ea"/>
              </a:rPr>
              <a:t>章第</a:t>
            </a:r>
            <a:r>
              <a:rPr lang="en-US" altLang="zh-TW" sz="3200" b="0" dirty="0">
                <a:solidFill>
                  <a:srgbClr val="660033"/>
                </a:solidFill>
                <a:latin typeface="+mn-ea"/>
              </a:rPr>
              <a:t>1</a:t>
            </a:r>
            <a:r>
              <a:rPr lang="zh-TW" altLang="en-US" sz="3200" b="0" dirty="0">
                <a:solidFill>
                  <a:srgbClr val="660033"/>
                </a:solidFill>
                <a:latin typeface="+mn-ea"/>
              </a:rPr>
              <a:t>節）</a:t>
            </a:r>
            <a:endParaRPr lang="en-US" altLang="zh-TW" sz="3200" b="0" dirty="0" smtClean="0">
              <a:solidFill>
                <a:srgbClr val="660033"/>
              </a:solidFill>
              <a:latin typeface="+mn-ea"/>
            </a:endParaRPr>
          </a:p>
        </p:txBody>
      </p:sp>
      <p:sp>
        <p:nvSpPr>
          <p:cNvPr id="5" name="標題 1"/>
          <p:cNvSpPr txBox="1">
            <a:spLocks/>
          </p:cNvSpPr>
          <p:nvPr/>
        </p:nvSpPr>
        <p:spPr>
          <a:xfrm>
            <a:off x="1302617" y="694130"/>
            <a:ext cx="2411543" cy="810705"/>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sz="3600" dirty="0" smtClean="0">
                <a:solidFill>
                  <a:srgbClr val="0070C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課程大綱</a:t>
            </a:r>
            <a:endParaRPr lang="zh-TW" altLang="en-US" sz="3600" dirty="0">
              <a:solidFill>
                <a:srgbClr val="0070C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7146139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5314" name="Rectangle 2"/>
          <p:cNvSpPr>
            <a:spLocks noGrp="1" noChangeArrowheads="1"/>
          </p:cNvSpPr>
          <p:nvPr>
            <p:ph idx="1"/>
          </p:nvPr>
        </p:nvSpPr>
        <p:spPr>
          <a:xfrm>
            <a:off x="280988" y="797719"/>
            <a:ext cx="4321175" cy="5976937"/>
          </a:xfrm>
        </p:spPr>
        <p:txBody>
          <a:bodyPr/>
          <a:lstStyle/>
          <a:p>
            <a:pPr>
              <a:lnSpc>
                <a:spcPct val="90000"/>
              </a:lnSpc>
            </a:pPr>
            <a:r>
              <a:rPr lang="en-US" altLang="zh-TW" sz="2800" b="0" dirty="0">
                <a:latin typeface="Times New Roman" panose="02020603050405020304" pitchFamily="18" charset="0"/>
                <a:ea typeface="標楷體" panose="03000509000000000000" pitchFamily="65" charset="-120"/>
              </a:rPr>
              <a:t>Edward</a:t>
            </a:r>
            <a:r>
              <a:rPr lang="zh-TW" altLang="en-US" sz="2800" b="0" dirty="0">
                <a:latin typeface="Times New Roman" panose="02020603050405020304" pitchFamily="18" charset="0"/>
                <a:ea typeface="標楷體" panose="03000509000000000000" pitchFamily="65" charset="-120"/>
              </a:rPr>
              <a:t>認為一切飛安事故的來源可分類成這四種主要關係的一種或二種以上的組合；</a:t>
            </a:r>
            <a:r>
              <a:rPr lang="zh-TW" altLang="en-US" sz="2800" b="0" dirty="0" smtClean="0">
                <a:latin typeface="Times New Roman" panose="02020603050405020304" pitchFamily="18" charset="0"/>
                <a:ea typeface="標楷體" panose="03000509000000000000" pitchFamily="65" charset="-120"/>
              </a:rPr>
              <a:t>亦即</a:t>
            </a:r>
            <a:r>
              <a:rPr lang="en-US" altLang="zh-TW" sz="2800" b="0" dirty="0" smtClean="0">
                <a:solidFill>
                  <a:srgbClr val="FF0000"/>
                </a:solidFill>
                <a:latin typeface="Times New Roman" panose="02020603050405020304" pitchFamily="18" charset="0"/>
                <a:ea typeface="標楷體" panose="03000509000000000000" pitchFamily="65" charset="-120"/>
              </a:rPr>
              <a:t>*</a:t>
            </a:r>
            <a:r>
              <a:rPr lang="zh-TW" altLang="en-US" sz="2800" b="0" u="sng" dirty="0" smtClean="0">
                <a:solidFill>
                  <a:srgbClr val="C00000"/>
                </a:solidFill>
                <a:latin typeface="Times New Roman" panose="02020603050405020304" pitchFamily="18" charset="0"/>
                <a:ea typeface="標楷體" panose="03000509000000000000" pitchFamily="65" charset="-120"/>
              </a:rPr>
              <a:t>個體</a:t>
            </a:r>
            <a:r>
              <a:rPr lang="zh-TW" altLang="en-US" sz="2800" b="0" u="sng" dirty="0">
                <a:solidFill>
                  <a:srgbClr val="C00000"/>
                </a:solidFill>
                <a:latin typeface="Times New Roman" panose="02020603050405020304" pitchFamily="18" charset="0"/>
                <a:ea typeface="標楷體" panose="03000509000000000000" pitchFamily="65" charset="-120"/>
              </a:rPr>
              <a:t>的人為疏失</a:t>
            </a:r>
            <a:r>
              <a:rPr lang="zh-TW" altLang="en-US" sz="2800" b="0" dirty="0">
                <a:latin typeface="Times New Roman" panose="02020603050405020304" pitchFamily="18" charset="0"/>
                <a:ea typeface="標楷體" panose="03000509000000000000" pitchFamily="65" charset="-120"/>
              </a:rPr>
              <a:t>是造成飛安事故的主因，而要徹底減少人為疏失的發生，就必須充分瞭解人與其他因素之間的交互影響關係，並應用系統工程將這些關係加以整合，且研擬一套適當的預防失事方法，以避免人為疏失而造成不可收拾的殘局。</a:t>
            </a:r>
          </a:p>
        </p:txBody>
      </p:sp>
      <p:grpSp>
        <p:nvGrpSpPr>
          <p:cNvPr id="525315" name="Group 3"/>
          <p:cNvGrpSpPr>
            <a:grpSpLocks/>
          </p:cNvGrpSpPr>
          <p:nvPr/>
        </p:nvGrpSpPr>
        <p:grpSpPr bwMode="auto">
          <a:xfrm>
            <a:off x="4705350" y="1484313"/>
            <a:ext cx="4114800" cy="3657600"/>
            <a:chOff x="2544" y="1008"/>
            <a:chExt cx="2592" cy="2304"/>
          </a:xfrm>
        </p:grpSpPr>
        <p:sp>
          <p:nvSpPr>
            <p:cNvPr id="525316" name="AutoShape 4"/>
            <p:cNvSpPr>
              <a:spLocks noChangeArrowheads="1"/>
            </p:cNvSpPr>
            <p:nvPr/>
          </p:nvSpPr>
          <p:spPr bwMode="auto">
            <a:xfrm rot="-5400000">
              <a:off x="3480" y="936"/>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17" name="AutoShape 5"/>
            <p:cNvSpPr>
              <a:spLocks noChangeArrowheads="1"/>
            </p:cNvSpPr>
            <p:nvPr/>
          </p:nvSpPr>
          <p:spPr bwMode="auto">
            <a:xfrm rot="-5400000">
              <a:off x="2616" y="1728"/>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18" name="AutoShape 6"/>
            <p:cNvSpPr>
              <a:spLocks noChangeArrowheads="1"/>
            </p:cNvSpPr>
            <p:nvPr/>
          </p:nvSpPr>
          <p:spPr bwMode="auto">
            <a:xfrm rot="-5400000">
              <a:off x="4344" y="1728"/>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19" name="AutoShape 7"/>
            <p:cNvSpPr>
              <a:spLocks noChangeArrowheads="1"/>
            </p:cNvSpPr>
            <p:nvPr/>
          </p:nvSpPr>
          <p:spPr bwMode="auto">
            <a:xfrm rot="-5400000">
              <a:off x="3480" y="1728"/>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20" name="AutoShape 8"/>
            <p:cNvSpPr>
              <a:spLocks noChangeArrowheads="1"/>
            </p:cNvSpPr>
            <p:nvPr/>
          </p:nvSpPr>
          <p:spPr bwMode="auto">
            <a:xfrm rot="-5400000">
              <a:off x="3528" y="2520"/>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rgbClr val="0033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21" name="Text Box 9"/>
            <p:cNvSpPr txBox="1">
              <a:spLocks noChangeArrowheads="1"/>
            </p:cNvSpPr>
            <p:nvPr/>
          </p:nvSpPr>
          <p:spPr bwMode="auto">
            <a:xfrm>
              <a:off x="4512" y="1862"/>
              <a:ext cx="480"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E</a:t>
              </a:r>
            </a:p>
          </p:txBody>
        </p:sp>
        <p:sp>
          <p:nvSpPr>
            <p:cNvPr id="525322" name="Text Box 10"/>
            <p:cNvSpPr txBox="1">
              <a:spLocks noChangeArrowheads="1"/>
            </p:cNvSpPr>
            <p:nvPr/>
          </p:nvSpPr>
          <p:spPr bwMode="auto">
            <a:xfrm>
              <a:off x="3600" y="1056"/>
              <a:ext cx="528"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H</a:t>
              </a:r>
            </a:p>
          </p:txBody>
        </p:sp>
        <p:sp>
          <p:nvSpPr>
            <p:cNvPr id="525323" name="Text Box 11"/>
            <p:cNvSpPr txBox="1">
              <a:spLocks noChangeArrowheads="1"/>
            </p:cNvSpPr>
            <p:nvPr/>
          </p:nvSpPr>
          <p:spPr bwMode="auto">
            <a:xfrm>
              <a:off x="2736" y="1824"/>
              <a:ext cx="480"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S</a:t>
              </a:r>
            </a:p>
          </p:txBody>
        </p:sp>
        <p:sp>
          <p:nvSpPr>
            <p:cNvPr id="525324" name="Text Box 12"/>
            <p:cNvSpPr txBox="1">
              <a:spLocks noChangeArrowheads="1"/>
            </p:cNvSpPr>
            <p:nvPr/>
          </p:nvSpPr>
          <p:spPr bwMode="auto">
            <a:xfrm>
              <a:off x="3648" y="2640"/>
              <a:ext cx="432"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L</a:t>
              </a:r>
            </a:p>
          </p:txBody>
        </p:sp>
        <p:sp>
          <p:nvSpPr>
            <p:cNvPr id="525325" name="Text Box 13"/>
            <p:cNvSpPr txBox="1">
              <a:spLocks noChangeArrowheads="1"/>
            </p:cNvSpPr>
            <p:nvPr/>
          </p:nvSpPr>
          <p:spPr bwMode="auto">
            <a:xfrm>
              <a:off x="3648" y="1862"/>
              <a:ext cx="432"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L</a:t>
              </a:r>
            </a:p>
          </p:txBody>
        </p:sp>
      </p:grpSp>
    </p:spTree>
    <p:extLst>
      <p:ext uri="{BB962C8B-B14F-4D97-AF65-F5344CB8AC3E}">
        <p14:creationId xmlns:p14="http://schemas.microsoft.com/office/powerpoint/2010/main" val="192690339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7363" name="Rectangle 3"/>
          <p:cNvSpPr>
            <a:spLocks noGrp="1" noChangeArrowheads="1"/>
          </p:cNvSpPr>
          <p:nvPr>
            <p:ph idx="1"/>
          </p:nvPr>
        </p:nvSpPr>
        <p:spPr>
          <a:xfrm>
            <a:off x="684213" y="836613"/>
            <a:ext cx="7772400" cy="216058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gn="just" defTabSz="762000">
              <a:lnSpc>
                <a:spcPct val="110000"/>
              </a:lnSpc>
            </a:pPr>
            <a:r>
              <a:rPr lang="en-US" altLang="zh-TW" sz="2800" b="0" dirty="0" smtClean="0">
                <a:latin typeface="Times New Roman" panose="02020603050405020304" pitchFamily="18" charset="0"/>
                <a:ea typeface="標楷體" panose="03000509000000000000" pitchFamily="65" charset="-120"/>
              </a:rPr>
              <a:t>1975</a:t>
            </a:r>
            <a:r>
              <a:rPr lang="zh-TW" altLang="en-US" sz="2800" b="0" dirty="0" smtClean="0">
                <a:latin typeface="Times New Roman" panose="02020603050405020304" pitchFamily="18" charset="0"/>
                <a:ea typeface="標楷體" panose="03000509000000000000" pitchFamily="65" charset="-120"/>
              </a:rPr>
              <a:t>年</a:t>
            </a:r>
            <a:r>
              <a:rPr lang="en-US" altLang="zh-TW" sz="2800" b="0" dirty="0" smtClean="0">
                <a:latin typeface="Times New Roman" panose="02020603050405020304" pitchFamily="18" charset="0"/>
                <a:ea typeface="標楷體" panose="03000509000000000000" pitchFamily="65" charset="-120"/>
              </a:rPr>
              <a:t>Hawkins</a:t>
            </a:r>
            <a:r>
              <a:rPr lang="zh-TW" altLang="en-US" sz="2800" b="0" dirty="0" smtClean="0">
                <a:latin typeface="Times New Roman" panose="02020603050405020304" pitchFamily="18" charset="0"/>
                <a:ea typeface="標楷體" panose="03000509000000000000" pitchFamily="65" charset="-120"/>
              </a:rPr>
              <a:t>將</a:t>
            </a:r>
            <a:r>
              <a:rPr lang="en-US" altLang="zh-TW" sz="2800" b="0" dirty="0">
                <a:latin typeface="Times New Roman" panose="02020603050405020304" pitchFamily="18" charset="0"/>
                <a:ea typeface="標楷體" panose="03000509000000000000" pitchFamily="65" charset="-120"/>
              </a:rPr>
              <a:t>Prof. Edwards</a:t>
            </a:r>
            <a:r>
              <a:rPr lang="zh-TW" altLang="en-US" sz="2800" b="0" dirty="0">
                <a:latin typeface="Times New Roman" panose="02020603050405020304" pitchFamily="18" charset="0"/>
                <a:ea typeface="標楷體" panose="03000509000000000000" pitchFamily="65" charset="-120"/>
              </a:rPr>
              <a:t>的</a:t>
            </a:r>
            <a:r>
              <a:rPr lang="en-US" altLang="zh-TW" sz="2800" b="0" dirty="0">
                <a:latin typeface="Times New Roman" panose="02020603050405020304" pitchFamily="18" charset="0"/>
                <a:ea typeface="標楷體" panose="03000509000000000000" pitchFamily="65" charset="-120"/>
              </a:rPr>
              <a:t>"SHEL"</a:t>
            </a:r>
            <a:r>
              <a:rPr lang="zh-TW" altLang="en-US" sz="2800" b="0" dirty="0">
                <a:latin typeface="Times New Roman" panose="02020603050405020304" pitchFamily="18" charset="0"/>
                <a:ea typeface="標楷體" panose="03000509000000000000" pitchFamily="65" charset="-120"/>
              </a:rPr>
              <a:t>模型加以</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多重介面</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的引伸而發展為</a:t>
            </a:r>
            <a:r>
              <a:rPr lang="en-US" altLang="zh-TW" sz="2800" b="0" dirty="0">
                <a:latin typeface="Times New Roman" panose="02020603050405020304" pitchFamily="18" charset="0"/>
                <a:ea typeface="標楷體" panose="03000509000000000000" pitchFamily="65" charset="-120"/>
              </a:rPr>
              <a:t>"SHELL"</a:t>
            </a:r>
            <a:r>
              <a:rPr lang="zh-TW" altLang="en-US" sz="2800" b="0" dirty="0">
                <a:latin typeface="Times New Roman" panose="02020603050405020304" pitchFamily="18" charset="0"/>
                <a:ea typeface="標楷體" panose="03000509000000000000" pitchFamily="65" charset="-120"/>
              </a:rPr>
              <a:t>模型，強調  </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人際間</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的互動是</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多重介面</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的核心。</a:t>
            </a:r>
          </a:p>
        </p:txBody>
      </p:sp>
      <p:sp>
        <p:nvSpPr>
          <p:cNvPr id="527362" name="Oval 2"/>
          <p:cNvSpPr>
            <a:spLocks noChangeArrowheads="1"/>
          </p:cNvSpPr>
          <p:nvPr/>
        </p:nvSpPr>
        <p:spPr bwMode="auto">
          <a:xfrm>
            <a:off x="1403350" y="3532188"/>
            <a:ext cx="2425700" cy="22733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grpSp>
        <p:nvGrpSpPr>
          <p:cNvPr id="527364" name="Group 4"/>
          <p:cNvGrpSpPr>
            <a:grpSpLocks/>
          </p:cNvGrpSpPr>
          <p:nvPr/>
        </p:nvGrpSpPr>
        <p:grpSpPr bwMode="auto">
          <a:xfrm>
            <a:off x="2236788" y="4213225"/>
            <a:ext cx="911225" cy="911225"/>
            <a:chOff x="2545" y="3073"/>
            <a:chExt cx="574" cy="574"/>
          </a:xfrm>
        </p:grpSpPr>
        <p:sp>
          <p:nvSpPr>
            <p:cNvPr id="527365" name="Oval 5"/>
            <p:cNvSpPr>
              <a:spLocks noChangeArrowheads="1"/>
            </p:cNvSpPr>
            <p:nvPr/>
          </p:nvSpPr>
          <p:spPr bwMode="auto">
            <a:xfrm>
              <a:off x="2545" y="3073"/>
              <a:ext cx="574" cy="574"/>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66" name="Line 6"/>
            <p:cNvSpPr>
              <a:spLocks noChangeShapeType="1"/>
            </p:cNvSpPr>
            <p:nvPr/>
          </p:nvSpPr>
          <p:spPr bwMode="auto">
            <a:xfrm flipH="1">
              <a:off x="2637" y="3173"/>
              <a:ext cx="391" cy="3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67" name="Rectangle 7"/>
            <p:cNvSpPr>
              <a:spLocks noChangeArrowheads="1"/>
            </p:cNvSpPr>
            <p:nvPr/>
          </p:nvSpPr>
          <p:spPr bwMode="auto">
            <a:xfrm>
              <a:off x="2592" y="3121"/>
              <a:ext cx="23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L</a:t>
              </a:r>
            </a:p>
          </p:txBody>
        </p:sp>
        <p:sp>
          <p:nvSpPr>
            <p:cNvPr id="527368" name="Rectangle 8"/>
            <p:cNvSpPr>
              <a:spLocks noChangeArrowheads="1"/>
            </p:cNvSpPr>
            <p:nvPr/>
          </p:nvSpPr>
          <p:spPr bwMode="auto">
            <a:xfrm>
              <a:off x="2832" y="3313"/>
              <a:ext cx="23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L</a:t>
              </a:r>
            </a:p>
          </p:txBody>
        </p:sp>
      </p:grpSp>
      <p:sp>
        <p:nvSpPr>
          <p:cNvPr id="527369" name="Oval 9"/>
          <p:cNvSpPr>
            <a:spLocks noChangeArrowheads="1"/>
          </p:cNvSpPr>
          <p:nvPr/>
        </p:nvSpPr>
        <p:spPr bwMode="auto">
          <a:xfrm>
            <a:off x="3379788" y="5127625"/>
            <a:ext cx="454025" cy="4540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0" name="Rectangle 10"/>
          <p:cNvSpPr>
            <a:spLocks noChangeArrowheads="1"/>
          </p:cNvSpPr>
          <p:nvPr/>
        </p:nvSpPr>
        <p:spPr bwMode="auto">
          <a:xfrm>
            <a:off x="3424238" y="5127625"/>
            <a:ext cx="3667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E</a:t>
            </a:r>
          </a:p>
        </p:txBody>
      </p:sp>
      <p:sp>
        <p:nvSpPr>
          <p:cNvPr id="527371" name="Oval 11"/>
          <p:cNvSpPr>
            <a:spLocks noChangeArrowheads="1"/>
          </p:cNvSpPr>
          <p:nvPr/>
        </p:nvSpPr>
        <p:spPr bwMode="auto">
          <a:xfrm>
            <a:off x="1474788" y="5127625"/>
            <a:ext cx="454025" cy="4540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2" name="Rectangle 12"/>
          <p:cNvSpPr>
            <a:spLocks noChangeArrowheads="1"/>
          </p:cNvSpPr>
          <p:nvPr/>
        </p:nvSpPr>
        <p:spPr bwMode="auto">
          <a:xfrm>
            <a:off x="1525588" y="5127625"/>
            <a:ext cx="3508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S</a:t>
            </a:r>
          </a:p>
        </p:txBody>
      </p:sp>
      <p:sp>
        <p:nvSpPr>
          <p:cNvPr id="527373" name="Line 13"/>
          <p:cNvSpPr>
            <a:spLocks noChangeShapeType="1"/>
          </p:cNvSpPr>
          <p:nvPr/>
        </p:nvSpPr>
        <p:spPr bwMode="auto">
          <a:xfrm flipH="1">
            <a:off x="1847850" y="4905375"/>
            <a:ext cx="469900" cy="290513"/>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4" name="Line 14"/>
          <p:cNvSpPr>
            <a:spLocks noChangeShapeType="1"/>
          </p:cNvSpPr>
          <p:nvPr/>
        </p:nvSpPr>
        <p:spPr bwMode="auto">
          <a:xfrm>
            <a:off x="3081338" y="4981575"/>
            <a:ext cx="366712" cy="214313"/>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5" name="Line 15"/>
          <p:cNvSpPr>
            <a:spLocks noChangeShapeType="1"/>
          </p:cNvSpPr>
          <p:nvPr/>
        </p:nvSpPr>
        <p:spPr bwMode="auto">
          <a:xfrm>
            <a:off x="2692400" y="3836988"/>
            <a:ext cx="0" cy="36830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6" name="Oval 16"/>
          <p:cNvSpPr>
            <a:spLocks noChangeArrowheads="1"/>
          </p:cNvSpPr>
          <p:nvPr/>
        </p:nvSpPr>
        <p:spPr bwMode="auto">
          <a:xfrm>
            <a:off x="2465388" y="3375025"/>
            <a:ext cx="454025" cy="4540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7" name="Rectangle 17"/>
          <p:cNvSpPr>
            <a:spLocks noChangeArrowheads="1"/>
          </p:cNvSpPr>
          <p:nvPr/>
        </p:nvSpPr>
        <p:spPr bwMode="auto">
          <a:xfrm>
            <a:off x="2490788" y="3375025"/>
            <a:ext cx="4016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H</a:t>
            </a:r>
          </a:p>
        </p:txBody>
      </p:sp>
      <p:sp>
        <p:nvSpPr>
          <p:cNvPr id="527378" name="Rectangle 18"/>
          <p:cNvSpPr>
            <a:spLocks noChangeArrowheads="1"/>
          </p:cNvSpPr>
          <p:nvPr/>
        </p:nvSpPr>
        <p:spPr bwMode="auto">
          <a:xfrm>
            <a:off x="3967164" y="3532188"/>
            <a:ext cx="3835482"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2" algn="ctr" fontAlgn="base">
              <a:spcBef>
                <a:spcPct val="0"/>
              </a:spcBef>
              <a:spcAft>
                <a:spcPct val="0"/>
              </a:spcAft>
            </a:pPr>
            <a:r>
              <a:rPr kumimoji="1" lang="en-US" altLang="zh-TW" sz="4000" b="1" dirty="0" smtClean="0">
                <a:solidFill>
                  <a:srgbClr val="000000"/>
                </a:solidFill>
                <a:effectLst>
                  <a:outerShdw blurRad="38100" dist="38100" dir="2700000" algn="tl">
                    <a:srgbClr val="C0C0C0"/>
                  </a:outerShdw>
                </a:effectLst>
                <a:latin typeface="Times New Roman" panose="02020603050405020304" pitchFamily="18" charset="0"/>
              </a:rPr>
              <a:t>   H</a:t>
            </a:r>
          </a:p>
          <a:p>
            <a:pPr lvl="3" algn="ctr" fontAlgn="base">
              <a:spcBef>
                <a:spcPct val="0"/>
              </a:spcBef>
              <a:spcAft>
                <a:spcPct val="0"/>
              </a:spcAft>
            </a:pPr>
            <a:r>
              <a:rPr kumimoji="1" lang="en-US" altLang="zh-TW" sz="4000" b="1" dirty="0" smtClean="0">
                <a:solidFill>
                  <a:srgbClr val="000000"/>
                </a:solidFill>
                <a:effectLst>
                  <a:outerShdw blurRad="38100" dist="38100" dir="2700000" algn="tl">
                    <a:srgbClr val="C0C0C0"/>
                  </a:outerShdw>
                </a:effectLst>
                <a:latin typeface="Times New Roman" panose="02020603050405020304" pitchFamily="18" charset="0"/>
              </a:rPr>
              <a:t>S  L  E</a:t>
            </a:r>
          </a:p>
          <a:p>
            <a:pPr lvl="3" algn="ctr" fontAlgn="base">
              <a:spcBef>
                <a:spcPct val="0"/>
              </a:spcBef>
              <a:spcAft>
                <a:spcPct val="0"/>
              </a:spcAft>
            </a:pPr>
            <a:r>
              <a:rPr kumimoji="1" lang="en-US" altLang="zh-TW" sz="4000" b="1" dirty="0" smtClean="0">
                <a:solidFill>
                  <a:srgbClr val="000000"/>
                </a:solidFill>
                <a:effectLst>
                  <a:outerShdw blurRad="38100" dist="38100" dir="2700000" algn="tl">
                    <a:srgbClr val="C0C0C0"/>
                  </a:outerShdw>
                </a:effectLst>
                <a:latin typeface="Times New Roman" panose="02020603050405020304" pitchFamily="18" charset="0"/>
              </a:rPr>
              <a:t>L</a:t>
            </a:r>
            <a:endParaRPr kumimoji="1" lang="en-US" altLang="zh-TW" sz="4000"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6581175"/>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30438" name="Rectangle 6"/>
          <p:cNvSpPr>
            <a:spLocks noGrp="1" noChangeArrowheads="1"/>
          </p:cNvSpPr>
          <p:nvPr>
            <p:ph idx="1"/>
          </p:nvPr>
        </p:nvSpPr>
        <p:spPr>
          <a:xfrm>
            <a:off x="554627" y="828103"/>
            <a:ext cx="8086725" cy="5545137"/>
          </a:xfrm>
        </p:spPr>
        <p:txBody>
          <a:bodyPr/>
          <a:lstStyle/>
          <a:p>
            <a:pPr>
              <a:buFontTx/>
              <a:buNone/>
            </a:pPr>
            <a:r>
              <a:rPr lang="zh-TW" altLang="en-US" sz="3200" b="1" dirty="0">
                <a:solidFill>
                  <a:srgbClr val="A50021"/>
                </a:solidFill>
                <a:ea typeface="標楷體" panose="03000509000000000000" pitchFamily="65" charset="-120"/>
              </a:rPr>
              <a:t>五</a:t>
            </a:r>
            <a:r>
              <a:rPr lang="zh-TW" altLang="en-US" sz="3200" b="1" dirty="0" smtClean="0">
                <a:solidFill>
                  <a:srgbClr val="A50021"/>
                </a:solidFill>
                <a:ea typeface="標楷體" panose="03000509000000000000" pitchFamily="65" charset="-120"/>
              </a:rPr>
              <a:t>、瑞士起司理論</a:t>
            </a:r>
            <a:endParaRPr lang="zh-TW" altLang="en-US" sz="3200" b="1" dirty="0">
              <a:solidFill>
                <a:srgbClr val="A50021"/>
              </a:solidFill>
              <a:ea typeface="標楷體" panose="03000509000000000000" pitchFamily="65" charset="-120"/>
            </a:endParaRPr>
          </a:p>
          <a:p>
            <a:pPr>
              <a:lnSpc>
                <a:spcPct val="110000"/>
              </a:lnSpc>
            </a:pPr>
            <a:r>
              <a:rPr lang="zh-TW" altLang="en-US" sz="2400" b="0" dirty="0">
                <a:ea typeface="標楷體" panose="03000509000000000000" pitchFamily="65" charset="-120"/>
              </a:rPr>
              <a:t>英國曼徹斯特大學教授</a:t>
            </a:r>
            <a:r>
              <a:rPr lang="en-US" altLang="zh-TW" sz="2400" b="0" dirty="0">
                <a:ea typeface="標楷體" panose="03000509000000000000" pitchFamily="65" charset="-120"/>
              </a:rPr>
              <a:t>Dr. Reason </a:t>
            </a:r>
            <a:r>
              <a:rPr lang="zh-TW" altLang="en-US" sz="2400" b="0" dirty="0">
                <a:ea typeface="標楷體" panose="03000509000000000000" pitchFamily="65" charset="-120"/>
              </a:rPr>
              <a:t>在</a:t>
            </a:r>
            <a:r>
              <a:rPr lang="en-US" altLang="zh-TW" sz="2400" b="0" dirty="0">
                <a:ea typeface="標楷體" panose="03000509000000000000" pitchFamily="65" charset="-120"/>
              </a:rPr>
              <a:t>1997</a:t>
            </a:r>
            <a:r>
              <a:rPr lang="zh-TW" altLang="en-US" sz="2400" b="0" dirty="0">
                <a:ea typeface="標楷體" panose="03000509000000000000" pitchFamily="65" charset="-120"/>
              </a:rPr>
              <a:t>年提出</a:t>
            </a:r>
            <a:r>
              <a:rPr lang="zh-TW" altLang="en-US" sz="2400" b="0" dirty="0" smtClean="0">
                <a:ea typeface="標楷體" panose="03000509000000000000" pitchFamily="65" charset="-120"/>
              </a:rPr>
              <a:t>「瑞士</a:t>
            </a:r>
            <a:r>
              <a:rPr lang="zh-TW" altLang="en-US" sz="2400" b="0" dirty="0">
                <a:ea typeface="標楷體" panose="03000509000000000000" pitchFamily="65" charset="-120"/>
              </a:rPr>
              <a:t>起司理論」</a:t>
            </a:r>
            <a:r>
              <a:rPr lang="en-US" altLang="zh-TW" sz="2400" b="0" dirty="0">
                <a:ea typeface="標楷體" panose="03000509000000000000" pitchFamily="65" charset="-120"/>
              </a:rPr>
              <a:t>(Swiss Cheese Model)</a:t>
            </a:r>
            <a:r>
              <a:rPr lang="zh-TW" altLang="en-US" sz="2400" b="0" dirty="0">
                <a:ea typeface="標楷體" panose="03000509000000000000" pitchFamily="65" charset="-120"/>
              </a:rPr>
              <a:t>來解釋飛安事故發生原因的連鎖關係，故此理論又稱「 </a:t>
            </a:r>
            <a:r>
              <a:rPr lang="en-US" altLang="zh-TW" sz="2400" b="0" dirty="0">
                <a:ea typeface="標楷體" panose="03000509000000000000" pitchFamily="65" charset="-120"/>
              </a:rPr>
              <a:t>REASON</a:t>
            </a:r>
            <a:r>
              <a:rPr lang="en-US" altLang="zh-TW" sz="2400" b="0" dirty="0">
                <a:ea typeface="標楷體" panose="03000509000000000000" pitchFamily="65" charset="-120"/>
                <a:sym typeface="Symbol" panose="05050102010706020507" pitchFamily="18" charset="2"/>
              </a:rPr>
              <a:t></a:t>
            </a:r>
            <a:r>
              <a:rPr lang="en-US" altLang="zh-TW" sz="2400" b="0" dirty="0">
                <a:ea typeface="標楷體" panose="03000509000000000000" pitchFamily="65" charset="-120"/>
              </a:rPr>
              <a:t>S</a:t>
            </a:r>
            <a:r>
              <a:rPr lang="zh-TW" altLang="en-US" sz="2400" b="0" dirty="0">
                <a:ea typeface="標楷體" panose="03000509000000000000" pitchFamily="65" charset="-120"/>
              </a:rPr>
              <a:t>模式」。</a:t>
            </a:r>
          </a:p>
          <a:p>
            <a:pPr>
              <a:lnSpc>
                <a:spcPct val="110000"/>
              </a:lnSpc>
            </a:pPr>
            <a:r>
              <a:rPr lang="zh-TW" altLang="en-US" sz="2400" b="0" dirty="0" smtClean="0">
                <a:ea typeface="標楷體" panose="03000509000000000000" pitchFamily="65" charset="-120"/>
              </a:rPr>
              <a:t>一</a:t>
            </a:r>
            <a:r>
              <a:rPr lang="zh-TW" altLang="en-US" sz="2400" b="0" dirty="0">
                <a:ea typeface="標楷體" panose="03000509000000000000" pitchFamily="65" charset="-120"/>
              </a:rPr>
              <a:t>片片的瑞士起司比擬一道道的安全防護系統，每片起司上的小孔洞代表該道安全防護系統上的漏洞，一片起司的孔洞通常不會造成不良結果，但是如果每片起司的洞在某個時間點剛好排成一列，亦即一連串的小錯誤沒有被擋下來</a:t>
            </a:r>
            <a:r>
              <a:rPr lang="zh-TW" altLang="en-US" sz="2400" b="0" dirty="0" smtClean="0">
                <a:ea typeface="標楷體" panose="03000509000000000000" pitchFamily="65" charset="-120"/>
              </a:rPr>
              <a:t>，疏失</a:t>
            </a:r>
            <a:r>
              <a:rPr lang="zh-TW" altLang="en-US" sz="2400" b="0" dirty="0">
                <a:ea typeface="標楷體" panose="03000509000000000000" pitchFamily="65" charset="-120"/>
              </a:rPr>
              <a:t>便有機會發生。系統分析藉由找出孔洞並設法縮小、降低排成一列的機會，便能避免疏失發生或者在傷害造成前擋下來</a:t>
            </a:r>
            <a:r>
              <a:rPr lang="zh-TW" altLang="en-US" sz="2400" b="0" dirty="0" smtClean="0">
                <a:ea typeface="標楷體" panose="03000509000000000000" pitchFamily="65" charset="-120"/>
              </a:rPr>
              <a:t>。</a:t>
            </a:r>
            <a:endParaRPr lang="en-US" altLang="zh-TW" sz="2400" b="0" dirty="0" smtClean="0">
              <a:ea typeface="標楷體" panose="03000509000000000000" pitchFamily="65" charset="-120"/>
            </a:endParaRPr>
          </a:p>
          <a:p>
            <a:pPr marL="0" indent="0">
              <a:lnSpc>
                <a:spcPct val="110000"/>
              </a:lnSpc>
              <a:buNone/>
            </a:pPr>
            <a:r>
              <a:rPr lang="zh-TW" altLang="en-US" sz="2400" b="0" dirty="0">
                <a:ea typeface="標楷體" panose="03000509000000000000" pitchFamily="65" charset="-120"/>
              </a:rPr>
              <a:t> </a:t>
            </a:r>
            <a:r>
              <a:rPr lang="zh-TW" altLang="en-US" sz="2400" b="0" dirty="0" smtClean="0">
                <a:ea typeface="標楷體" panose="03000509000000000000" pitchFamily="65" charset="-120"/>
              </a:rPr>
              <a:t> </a:t>
            </a:r>
            <a:r>
              <a:rPr lang="en-US" altLang="zh-TW" sz="2400" b="0" dirty="0" smtClean="0">
                <a:ea typeface="標楷體" panose="03000509000000000000" pitchFamily="65" charset="-120"/>
              </a:rPr>
              <a:t>(</a:t>
            </a:r>
            <a:r>
              <a:rPr lang="zh-TW" altLang="en-US" sz="2400" b="0" dirty="0" smtClean="0">
                <a:solidFill>
                  <a:srgbClr val="0070C0"/>
                </a:solidFill>
                <a:ea typeface="標楷體" panose="03000509000000000000" pitchFamily="65" charset="-120"/>
              </a:rPr>
              <a:t>組織、設備、程序、人員、環境</a:t>
            </a:r>
            <a:r>
              <a:rPr lang="en-US" altLang="zh-TW" sz="2400" b="0" dirty="0" smtClean="0">
                <a:ea typeface="標楷體" panose="03000509000000000000" pitchFamily="65" charset="-120"/>
              </a:rPr>
              <a:t>)</a:t>
            </a:r>
            <a:endParaRPr lang="zh-TW" altLang="en-US" sz="2400" b="0" dirty="0">
              <a:ea typeface="標楷體" panose="03000509000000000000" pitchFamily="65" charset="-120"/>
            </a:endParaRPr>
          </a:p>
          <a:p>
            <a:pPr>
              <a:lnSpc>
                <a:spcPct val="110000"/>
              </a:lnSpc>
            </a:pPr>
            <a:endParaRPr lang="zh-TW" altLang="en-US" b="0" dirty="0">
              <a:ea typeface="標楷體" panose="03000509000000000000" pitchFamily="65" charset="-120"/>
            </a:endParaRPr>
          </a:p>
        </p:txBody>
      </p:sp>
    </p:spTree>
    <p:extLst>
      <p:ext uri="{BB962C8B-B14F-4D97-AF65-F5344CB8AC3E}">
        <p14:creationId xmlns:p14="http://schemas.microsoft.com/office/powerpoint/2010/main" val="376420232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31458" name="Text Box 2"/>
          <p:cNvSpPr txBox="1">
            <a:spLocks noChangeArrowheads="1"/>
          </p:cNvSpPr>
          <p:nvPr/>
        </p:nvSpPr>
        <p:spPr bwMode="auto">
          <a:xfrm>
            <a:off x="490463" y="802405"/>
            <a:ext cx="8016875"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2100" indent="-292100">
              <a:defRPr kumimoji="1">
                <a:solidFill>
                  <a:schemeClr val="tx1"/>
                </a:solidFill>
                <a:latin typeface="Arial" panose="020B0604020202020204" pitchFamily="34" charset="0"/>
                <a:ea typeface="新細明體" panose="02020500000000000000" pitchFamily="18" charset="-120"/>
              </a:defRPr>
            </a:lvl1pPr>
            <a:lvl2pPr marL="482600">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fontAlgn="base">
              <a:spcBef>
                <a:spcPct val="50000"/>
              </a:spcBef>
              <a:spcAft>
                <a:spcPct val="0"/>
              </a:spcAft>
              <a:buFontTx/>
              <a:buChar char="•"/>
            </a:pPr>
            <a:r>
              <a:rPr lang="zh-TW" altLang="en-US" sz="2800" dirty="0" smtClean="0">
                <a:solidFill>
                  <a:srgbClr val="000000"/>
                </a:solidFill>
                <a:latin typeface="Times New Roman" panose="02020603050405020304" pitchFamily="18" charset="0"/>
                <a:ea typeface="標楷體" panose="03000509000000000000" pitchFamily="65" charset="-120"/>
              </a:rPr>
              <a:t>其預防之道即在設法移動其中某一</a:t>
            </a:r>
            <a:r>
              <a:rPr lang="zh-TW" altLang="en-US" sz="2800" dirty="0">
                <a:solidFill>
                  <a:srgbClr val="000000"/>
                </a:solidFill>
                <a:latin typeface="Times New Roman" panose="02020603050405020304" pitchFamily="18" charset="0"/>
                <a:ea typeface="標楷體" panose="03000509000000000000" pitchFamily="65" charset="-120"/>
              </a:rPr>
              <a:t>片起司，</a:t>
            </a:r>
            <a:r>
              <a:rPr lang="zh-TW" altLang="en-US" sz="2800" dirty="0" smtClean="0">
                <a:solidFill>
                  <a:srgbClr val="000000"/>
                </a:solidFill>
                <a:latin typeface="Times New Roman" panose="02020603050405020304" pitchFamily="18" charset="0"/>
                <a:ea typeface="標楷體" panose="03000509000000000000" pitchFamily="65" charset="-120"/>
              </a:rPr>
              <a:t>以阻斷光線的穿透</a:t>
            </a:r>
            <a:r>
              <a:rPr lang="zh-TW" altLang="en-US" sz="2800" dirty="0">
                <a:solidFill>
                  <a:srgbClr val="000000"/>
                </a:solidFill>
                <a:latin typeface="Times New Roman" panose="02020603050405020304" pitchFamily="18" charset="0"/>
                <a:ea typeface="標楷體" panose="03000509000000000000" pitchFamily="65" charset="-120"/>
              </a:rPr>
              <a:t>。起司理論</a:t>
            </a:r>
            <a:r>
              <a:rPr lang="zh-TW" altLang="en-US" sz="2800" dirty="0" smtClean="0">
                <a:solidFill>
                  <a:srgbClr val="000000"/>
                </a:solidFill>
                <a:latin typeface="Times New Roman" panose="02020603050405020304" pitchFamily="18" charset="0"/>
                <a:ea typeface="標楷體" panose="03000509000000000000" pitchFamily="65" charset="-120"/>
              </a:rPr>
              <a:t>的重點在於強調組織上整體性的失事預防能力，亦即不論是航空公司或航空站在平常即應表現主動積極的態度與方式，及時地消除潛在的缺失，並以系統化的管理程序來改正顯著的缺失，使預防功能達到其預定的目標，消弭飛安事故於無形之中。</a:t>
            </a:r>
            <a:r>
              <a:rPr lang="zh-TW" altLang="en-US" sz="2400" dirty="0" smtClean="0">
                <a:solidFill>
                  <a:srgbClr val="003399"/>
                </a:solidFill>
                <a:latin typeface="Times New Roman" panose="02020603050405020304" pitchFamily="18" charset="0"/>
              </a:rPr>
              <a:t> </a:t>
            </a:r>
          </a:p>
        </p:txBody>
      </p:sp>
      <p:grpSp>
        <p:nvGrpSpPr>
          <p:cNvPr id="531459" name="Group 3"/>
          <p:cNvGrpSpPr>
            <a:grpSpLocks/>
          </p:cNvGrpSpPr>
          <p:nvPr/>
        </p:nvGrpSpPr>
        <p:grpSpPr bwMode="auto">
          <a:xfrm>
            <a:off x="2041525" y="3606800"/>
            <a:ext cx="6562725" cy="3135313"/>
            <a:chOff x="1494" y="5378"/>
            <a:chExt cx="9000" cy="3600"/>
          </a:xfrm>
        </p:grpSpPr>
        <p:sp>
          <p:nvSpPr>
            <p:cNvPr id="531460" name="AutoShape 4"/>
            <p:cNvSpPr>
              <a:spLocks noChangeArrowheads="1"/>
            </p:cNvSpPr>
            <p:nvPr/>
          </p:nvSpPr>
          <p:spPr bwMode="auto">
            <a:xfrm>
              <a:off x="9035" y="5378"/>
              <a:ext cx="1459" cy="2280"/>
            </a:xfrm>
            <a:prstGeom prst="irregularSeal1">
              <a:avLst/>
            </a:prstGeom>
            <a:solidFill>
              <a:srgbClr val="FF3300"/>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1" name="Rectangle 5"/>
            <p:cNvSpPr>
              <a:spLocks noChangeArrowheads="1"/>
            </p:cNvSpPr>
            <p:nvPr/>
          </p:nvSpPr>
          <p:spPr bwMode="auto">
            <a:xfrm>
              <a:off x="6948" y="5378"/>
              <a:ext cx="1878" cy="2280"/>
            </a:xfrm>
            <a:prstGeom prst="rect">
              <a:avLst/>
            </a:prstGeom>
            <a:solidFill>
              <a:srgbClr val="009999"/>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2" name="Rectangle 6"/>
            <p:cNvSpPr>
              <a:spLocks noChangeArrowheads="1"/>
            </p:cNvSpPr>
            <p:nvPr/>
          </p:nvSpPr>
          <p:spPr bwMode="auto">
            <a:xfrm>
              <a:off x="5283" y="5759"/>
              <a:ext cx="1874" cy="2279"/>
            </a:xfrm>
            <a:prstGeom prst="rect">
              <a:avLst/>
            </a:prstGeom>
            <a:solidFill>
              <a:srgbClr val="009999"/>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3" name="Rectangle 7"/>
            <p:cNvSpPr>
              <a:spLocks noChangeArrowheads="1"/>
            </p:cNvSpPr>
            <p:nvPr/>
          </p:nvSpPr>
          <p:spPr bwMode="auto">
            <a:xfrm>
              <a:off x="3615" y="6138"/>
              <a:ext cx="1875" cy="2281"/>
            </a:xfrm>
            <a:prstGeom prst="rect">
              <a:avLst/>
            </a:prstGeom>
            <a:solidFill>
              <a:srgbClr val="009999"/>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4" name="Rectangle 8"/>
            <p:cNvSpPr>
              <a:spLocks noChangeArrowheads="1"/>
            </p:cNvSpPr>
            <p:nvPr/>
          </p:nvSpPr>
          <p:spPr bwMode="auto">
            <a:xfrm>
              <a:off x="1946" y="6519"/>
              <a:ext cx="1876" cy="2279"/>
            </a:xfrm>
            <a:prstGeom prst="rect">
              <a:avLst/>
            </a:prstGeom>
            <a:solidFill>
              <a:srgbClr val="009999"/>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5" name="Text Box 9"/>
            <p:cNvSpPr txBox="1">
              <a:spLocks noChangeArrowheads="1"/>
            </p:cNvSpPr>
            <p:nvPr/>
          </p:nvSpPr>
          <p:spPr bwMode="auto">
            <a:xfrm>
              <a:off x="2034" y="6650"/>
              <a:ext cx="1673" cy="940"/>
            </a:xfrm>
            <a:prstGeom prst="rect">
              <a:avLst/>
            </a:prstGeom>
            <a:solidFill>
              <a:srgbClr val="0099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lnSpc>
                  <a:spcPct val="112000"/>
                </a:lnSpc>
                <a:spcBef>
                  <a:spcPct val="0"/>
                </a:spcBef>
                <a:spcAft>
                  <a:spcPct val="0"/>
                </a:spcAft>
              </a:pPr>
              <a:r>
                <a:rPr lang="en-US" altLang="zh-TW" sz="1200" b="1" smtClean="0">
                  <a:solidFill>
                    <a:srgbClr val="000000"/>
                  </a:solidFill>
                </a:rPr>
                <a:t>Organizational Factors</a:t>
              </a:r>
            </a:p>
          </p:txBody>
        </p:sp>
        <p:sp>
          <p:nvSpPr>
            <p:cNvPr id="531466" name="Text Box 10"/>
            <p:cNvSpPr txBox="1">
              <a:spLocks noChangeArrowheads="1"/>
            </p:cNvSpPr>
            <p:nvPr/>
          </p:nvSpPr>
          <p:spPr bwMode="auto">
            <a:xfrm>
              <a:off x="3834" y="6244"/>
              <a:ext cx="1635" cy="574"/>
            </a:xfrm>
            <a:prstGeom prst="rect">
              <a:avLst/>
            </a:prstGeom>
            <a:solidFill>
              <a:srgbClr val="0099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lnSpc>
                  <a:spcPct val="112000"/>
                </a:lnSpc>
                <a:spcBef>
                  <a:spcPct val="0"/>
                </a:spcBef>
                <a:spcAft>
                  <a:spcPct val="0"/>
                </a:spcAft>
              </a:pPr>
              <a:r>
                <a:rPr lang="en-US" altLang="zh-TW" sz="1200" b="1" smtClean="0">
                  <a:solidFill>
                    <a:srgbClr val="000000"/>
                  </a:solidFill>
                </a:rPr>
                <a:t>Contributing Factors</a:t>
              </a:r>
            </a:p>
          </p:txBody>
        </p:sp>
        <p:sp>
          <p:nvSpPr>
            <p:cNvPr id="531467" name="Text Box 11"/>
            <p:cNvSpPr txBox="1">
              <a:spLocks noChangeArrowheads="1"/>
            </p:cNvSpPr>
            <p:nvPr/>
          </p:nvSpPr>
          <p:spPr bwMode="auto">
            <a:xfrm>
              <a:off x="5699" y="5897"/>
              <a:ext cx="1249" cy="381"/>
            </a:xfrm>
            <a:prstGeom prst="rect">
              <a:avLst/>
            </a:prstGeom>
            <a:solidFill>
              <a:srgbClr val="0099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Unsafe Acts</a:t>
              </a:r>
            </a:p>
          </p:txBody>
        </p:sp>
        <p:sp>
          <p:nvSpPr>
            <p:cNvPr id="531468" name="Text Box 12"/>
            <p:cNvSpPr txBox="1">
              <a:spLocks noChangeArrowheads="1"/>
            </p:cNvSpPr>
            <p:nvPr/>
          </p:nvSpPr>
          <p:spPr bwMode="auto">
            <a:xfrm>
              <a:off x="7367" y="5568"/>
              <a:ext cx="1250" cy="380"/>
            </a:xfrm>
            <a:prstGeom prst="rect">
              <a:avLst/>
            </a:prstGeom>
            <a:solidFill>
              <a:srgbClr val="0099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Defenses</a:t>
              </a:r>
            </a:p>
          </p:txBody>
        </p:sp>
        <p:sp>
          <p:nvSpPr>
            <p:cNvPr id="531469" name="Oval 13"/>
            <p:cNvSpPr>
              <a:spLocks noChangeArrowheads="1"/>
            </p:cNvSpPr>
            <p:nvPr/>
          </p:nvSpPr>
          <p:spPr bwMode="auto">
            <a:xfrm>
              <a:off x="2779" y="8038"/>
              <a:ext cx="210" cy="381"/>
            </a:xfrm>
            <a:prstGeom prst="ellipse">
              <a:avLst/>
            </a:prstGeom>
            <a:solidFill>
              <a:srgbClr val="FFFFFF"/>
            </a:solidFill>
            <a:ln w="9525">
              <a:solidFill>
                <a:srgbClr val="000000"/>
              </a:solidFill>
              <a:round/>
              <a:headEnd/>
              <a:tailEnd/>
            </a:ln>
            <a:effectLst>
              <a:outerShdw dist="40161" dir="1106097"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0" name="Oval 14"/>
            <p:cNvSpPr>
              <a:spLocks noChangeArrowheads="1"/>
            </p:cNvSpPr>
            <p:nvPr/>
          </p:nvSpPr>
          <p:spPr bwMode="auto">
            <a:xfrm>
              <a:off x="7784" y="6898"/>
              <a:ext cx="207" cy="38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1" name="Oval 15"/>
            <p:cNvSpPr>
              <a:spLocks noChangeArrowheads="1"/>
            </p:cNvSpPr>
            <p:nvPr/>
          </p:nvSpPr>
          <p:spPr bwMode="auto">
            <a:xfrm>
              <a:off x="6116" y="7278"/>
              <a:ext cx="209" cy="380"/>
            </a:xfrm>
            <a:prstGeom prst="ellipse">
              <a:avLst/>
            </a:prstGeom>
            <a:solidFill>
              <a:srgbClr val="FFFFFF"/>
            </a:solidFill>
            <a:ln w="9525">
              <a:solidFill>
                <a:srgbClr val="000000"/>
              </a:solidFill>
              <a:round/>
              <a:headEnd/>
              <a:tailEnd/>
            </a:ln>
            <a:effectLst>
              <a:outerShdw dist="28398" dir="20006097"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2" name="Oval 16"/>
            <p:cNvSpPr>
              <a:spLocks noChangeArrowheads="1"/>
            </p:cNvSpPr>
            <p:nvPr/>
          </p:nvSpPr>
          <p:spPr bwMode="auto">
            <a:xfrm>
              <a:off x="4447" y="7658"/>
              <a:ext cx="209" cy="38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3" name="Line 17"/>
            <p:cNvSpPr>
              <a:spLocks noChangeShapeType="1"/>
            </p:cNvSpPr>
            <p:nvPr/>
          </p:nvSpPr>
          <p:spPr bwMode="auto">
            <a:xfrm flipV="1">
              <a:off x="1494" y="8228"/>
              <a:ext cx="1459" cy="381"/>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4" name="Line 18"/>
            <p:cNvSpPr>
              <a:spLocks noChangeShapeType="1"/>
            </p:cNvSpPr>
            <p:nvPr/>
          </p:nvSpPr>
          <p:spPr bwMode="auto">
            <a:xfrm flipV="1">
              <a:off x="3995" y="7849"/>
              <a:ext cx="626" cy="189"/>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5" name="Line 19"/>
            <p:cNvSpPr>
              <a:spLocks noChangeShapeType="1"/>
            </p:cNvSpPr>
            <p:nvPr/>
          </p:nvSpPr>
          <p:spPr bwMode="auto">
            <a:xfrm flipV="1">
              <a:off x="5663" y="7468"/>
              <a:ext cx="626" cy="190"/>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6" name="Line 20"/>
            <p:cNvSpPr>
              <a:spLocks noChangeShapeType="1"/>
            </p:cNvSpPr>
            <p:nvPr/>
          </p:nvSpPr>
          <p:spPr bwMode="auto">
            <a:xfrm flipV="1">
              <a:off x="7348" y="7089"/>
              <a:ext cx="626" cy="189"/>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7" name="Line 21"/>
            <p:cNvSpPr>
              <a:spLocks noChangeShapeType="1"/>
            </p:cNvSpPr>
            <p:nvPr/>
          </p:nvSpPr>
          <p:spPr bwMode="auto">
            <a:xfrm flipV="1">
              <a:off x="8966" y="6487"/>
              <a:ext cx="833" cy="301"/>
            </a:xfrm>
            <a:prstGeom prst="line">
              <a:avLst/>
            </a:prstGeom>
            <a:noFill/>
            <a:ln w="38100">
              <a:solidFill>
                <a:srgbClr val="003366"/>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8" name="Oval 22"/>
            <p:cNvSpPr>
              <a:spLocks noChangeArrowheads="1"/>
            </p:cNvSpPr>
            <p:nvPr/>
          </p:nvSpPr>
          <p:spPr bwMode="auto">
            <a:xfrm>
              <a:off x="2154" y="7658"/>
              <a:ext cx="419" cy="191"/>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9" name="Oval 23"/>
            <p:cNvSpPr>
              <a:spLocks noChangeArrowheads="1"/>
            </p:cNvSpPr>
            <p:nvPr/>
          </p:nvSpPr>
          <p:spPr bwMode="auto">
            <a:xfrm>
              <a:off x="3405" y="8038"/>
              <a:ext cx="210" cy="254"/>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0" name="Oval 24"/>
            <p:cNvSpPr>
              <a:spLocks noChangeArrowheads="1"/>
            </p:cNvSpPr>
            <p:nvPr/>
          </p:nvSpPr>
          <p:spPr bwMode="auto">
            <a:xfrm>
              <a:off x="2989" y="7278"/>
              <a:ext cx="206" cy="19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1" name="Oval 25"/>
            <p:cNvSpPr>
              <a:spLocks noChangeArrowheads="1"/>
            </p:cNvSpPr>
            <p:nvPr/>
          </p:nvSpPr>
          <p:spPr bwMode="auto">
            <a:xfrm>
              <a:off x="4447" y="7089"/>
              <a:ext cx="209" cy="189"/>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2" name="Oval 26"/>
            <p:cNvSpPr>
              <a:spLocks noChangeArrowheads="1"/>
            </p:cNvSpPr>
            <p:nvPr/>
          </p:nvSpPr>
          <p:spPr bwMode="auto">
            <a:xfrm>
              <a:off x="7575" y="6519"/>
              <a:ext cx="209" cy="189"/>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3" name="Oval 27"/>
            <p:cNvSpPr>
              <a:spLocks noChangeArrowheads="1"/>
            </p:cNvSpPr>
            <p:nvPr/>
          </p:nvSpPr>
          <p:spPr bwMode="auto">
            <a:xfrm>
              <a:off x="6532" y="7658"/>
              <a:ext cx="209" cy="191"/>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4" name="Oval 28"/>
            <p:cNvSpPr>
              <a:spLocks noChangeArrowheads="1"/>
            </p:cNvSpPr>
            <p:nvPr/>
          </p:nvSpPr>
          <p:spPr bwMode="auto">
            <a:xfrm>
              <a:off x="4864" y="6708"/>
              <a:ext cx="419" cy="19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5" name="Oval 29"/>
            <p:cNvSpPr>
              <a:spLocks noChangeArrowheads="1"/>
            </p:cNvSpPr>
            <p:nvPr/>
          </p:nvSpPr>
          <p:spPr bwMode="auto">
            <a:xfrm>
              <a:off x="5074" y="7468"/>
              <a:ext cx="209" cy="19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6" name="Oval 30"/>
            <p:cNvSpPr>
              <a:spLocks noChangeArrowheads="1"/>
            </p:cNvSpPr>
            <p:nvPr/>
          </p:nvSpPr>
          <p:spPr bwMode="auto">
            <a:xfrm>
              <a:off x="8200" y="7278"/>
              <a:ext cx="209" cy="19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7" name="Oval 31"/>
            <p:cNvSpPr>
              <a:spLocks noChangeArrowheads="1"/>
            </p:cNvSpPr>
            <p:nvPr/>
          </p:nvSpPr>
          <p:spPr bwMode="auto">
            <a:xfrm>
              <a:off x="5907" y="6329"/>
              <a:ext cx="209" cy="379"/>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8" name="Oval 32"/>
            <p:cNvSpPr>
              <a:spLocks noChangeArrowheads="1"/>
            </p:cNvSpPr>
            <p:nvPr/>
          </p:nvSpPr>
          <p:spPr bwMode="auto">
            <a:xfrm>
              <a:off x="7991" y="6138"/>
              <a:ext cx="209" cy="191"/>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9" name="Oval 33"/>
            <p:cNvSpPr>
              <a:spLocks noChangeArrowheads="1"/>
            </p:cNvSpPr>
            <p:nvPr/>
          </p:nvSpPr>
          <p:spPr bwMode="auto">
            <a:xfrm>
              <a:off x="6532" y="6519"/>
              <a:ext cx="209" cy="189"/>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90" name="Text Box 34"/>
            <p:cNvSpPr txBox="1">
              <a:spLocks noChangeArrowheads="1"/>
            </p:cNvSpPr>
            <p:nvPr/>
          </p:nvSpPr>
          <p:spPr bwMode="auto">
            <a:xfrm>
              <a:off x="4031" y="8563"/>
              <a:ext cx="2902" cy="415"/>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Latent Failures</a:t>
              </a:r>
            </a:p>
          </p:txBody>
        </p:sp>
        <p:sp>
          <p:nvSpPr>
            <p:cNvPr id="531491" name="Text Box 35"/>
            <p:cNvSpPr txBox="1">
              <a:spLocks noChangeArrowheads="1"/>
            </p:cNvSpPr>
            <p:nvPr/>
          </p:nvSpPr>
          <p:spPr bwMode="auto">
            <a:xfrm>
              <a:off x="5699" y="8138"/>
              <a:ext cx="3117" cy="300"/>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Latent Failures</a:t>
              </a:r>
            </a:p>
          </p:txBody>
        </p:sp>
        <p:sp>
          <p:nvSpPr>
            <p:cNvPr id="531492" name="Text Box 36"/>
            <p:cNvSpPr txBox="1">
              <a:spLocks noChangeArrowheads="1"/>
            </p:cNvSpPr>
            <p:nvPr/>
          </p:nvSpPr>
          <p:spPr bwMode="auto">
            <a:xfrm>
              <a:off x="7543" y="7784"/>
              <a:ext cx="1900" cy="283"/>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Active Failures</a:t>
              </a:r>
            </a:p>
          </p:txBody>
        </p:sp>
      </p:grpSp>
    </p:spTree>
    <p:extLst>
      <p:ext uri="{BB962C8B-B14F-4D97-AF65-F5344CB8AC3E}">
        <p14:creationId xmlns:p14="http://schemas.microsoft.com/office/powerpoint/2010/main" val="157577306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32482" name="Rectangle 2"/>
          <p:cNvSpPr>
            <a:spLocks noGrp="1" noChangeArrowheads="1"/>
          </p:cNvSpPr>
          <p:nvPr>
            <p:ph type="title"/>
          </p:nvPr>
        </p:nvSpPr>
        <p:spPr>
          <a:xfrm>
            <a:off x="533400" y="803239"/>
            <a:ext cx="7772400" cy="609600"/>
          </a:xfrm>
        </p:spPr>
        <p:txBody>
          <a:bodyPr/>
          <a:lstStyle/>
          <a:p>
            <a:pPr algn="l"/>
            <a:r>
              <a:rPr lang="zh-TW" altLang="en-US" sz="3200" b="1" dirty="0">
                <a:solidFill>
                  <a:srgbClr val="A50021"/>
                </a:solidFill>
                <a:ea typeface="標楷體" panose="03000509000000000000" pitchFamily="65" charset="-120"/>
              </a:rPr>
              <a:t>六、風險管理與天秤理論</a:t>
            </a:r>
          </a:p>
        </p:txBody>
      </p:sp>
      <p:sp>
        <p:nvSpPr>
          <p:cNvPr id="532483" name="Rectangle 3"/>
          <p:cNvSpPr>
            <a:spLocks noGrp="1" noChangeArrowheads="1"/>
          </p:cNvSpPr>
          <p:nvPr>
            <p:ph idx="1"/>
          </p:nvPr>
        </p:nvSpPr>
        <p:spPr>
          <a:xfrm>
            <a:off x="533400" y="1538821"/>
            <a:ext cx="8305800" cy="2376487"/>
          </a:xfrm>
        </p:spPr>
        <p:txBody>
          <a:bodyPr/>
          <a:lstStyle/>
          <a:p>
            <a:pPr>
              <a:lnSpc>
                <a:spcPct val="90000"/>
              </a:lnSpc>
            </a:pPr>
            <a:r>
              <a:rPr lang="zh-TW" altLang="en-US" sz="2800" b="0" dirty="0">
                <a:solidFill>
                  <a:srgbClr val="000000"/>
                </a:solidFill>
                <a:ea typeface="標楷體" panose="03000509000000000000" pitchFamily="65" charset="-120"/>
              </a:rPr>
              <a:t>「航空風險管理的天秤理論」即航空公司或航空站視「營利」與「飛安」這兩項業務為主要經營目標，而經營者所可能使用的資源即視為「天秤」，經營者如何使有限的資源作最有效的分配，以使天秤保持平衡，兼顧天秤兩邊目標的達成。</a:t>
            </a:r>
          </a:p>
        </p:txBody>
      </p:sp>
      <p:grpSp>
        <p:nvGrpSpPr>
          <p:cNvPr id="532484" name="Group 4"/>
          <p:cNvGrpSpPr>
            <a:grpSpLocks/>
          </p:cNvGrpSpPr>
          <p:nvPr/>
        </p:nvGrpSpPr>
        <p:grpSpPr bwMode="auto">
          <a:xfrm>
            <a:off x="1600200" y="4154488"/>
            <a:ext cx="6172200" cy="2514600"/>
            <a:chOff x="1152" y="2199"/>
            <a:chExt cx="3744" cy="1497"/>
          </a:xfrm>
        </p:grpSpPr>
        <p:sp>
          <p:nvSpPr>
            <p:cNvPr id="532485" name="AutoShape 5"/>
            <p:cNvSpPr>
              <a:spLocks noChangeArrowheads="1"/>
            </p:cNvSpPr>
            <p:nvPr/>
          </p:nvSpPr>
          <p:spPr bwMode="auto">
            <a:xfrm rot="-10800000">
              <a:off x="1377" y="2199"/>
              <a:ext cx="823" cy="49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200" y="7817"/>
                    <a:pt x="16200" y="10799"/>
                  </a:cubicBezTo>
                  <a:lnTo>
                    <a:pt x="21600" y="10800"/>
                  </a:lnTo>
                  <a:cubicBezTo>
                    <a:pt x="21600" y="4835"/>
                    <a:pt x="16764" y="0"/>
                    <a:pt x="10800" y="0"/>
                  </a:cubicBezTo>
                  <a:cubicBezTo>
                    <a:pt x="4835" y="0"/>
                    <a:pt x="0" y="4835"/>
                    <a:pt x="0" y="10799"/>
                  </a:cubicBezTo>
                  <a:close/>
                </a:path>
              </a:pathLst>
            </a:custGeom>
            <a:solidFill>
              <a:srgbClr val="FFFFFF"/>
            </a:solidFill>
            <a:ln w="9525">
              <a:solidFill>
                <a:srgbClr val="000000"/>
              </a:solidFill>
              <a:miter lim="800000"/>
              <a:headEnd/>
              <a:tailEnd/>
            </a:ln>
            <a:effectLst>
              <a:outerShdw dist="52363" dir="4557825"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86" name="AutoShape 6"/>
            <p:cNvSpPr>
              <a:spLocks noChangeArrowheads="1"/>
            </p:cNvSpPr>
            <p:nvPr/>
          </p:nvSpPr>
          <p:spPr bwMode="auto">
            <a:xfrm rot="-10800000">
              <a:off x="3773" y="2199"/>
              <a:ext cx="823" cy="49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200" y="7817"/>
                    <a:pt x="16200" y="10799"/>
                  </a:cubicBezTo>
                  <a:lnTo>
                    <a:pt x="21600" y="10800"/>
                  </a:lnTo>
                  <a:cubicBezTo>
                    <a:pt x="21600" y="4835"/>
                    <a:pt x="16764" y="0"/>
                    <a:pt x="10800" y="0"/>
                  </a:cubicBezTo>
                  <a:cubicBezTo>
                    <a:pt x="4835" y="0"/>
                    <a:pt x="0" y="4835"/>
                    <a:pt x="0" y="10799"/>
                  </a:cubicBezTo>
                  <a:close/>
                </a:path>
              </a:pathLst>
            </a:custGeom>
            <a:solidFill>
              <a:srgbClr val="FFFFFF"/>
            </a:solidFill>
            <a:ln w="9525">
              <a:solidFill>
                <a:srgbClr val="000000"/>
              </a:solidFill>
              <a:miter lim="800000"/>
              <a:headEnd/>
              <a:tailEnd/>
            </a:ln>
            <a:effectLst>
              <a:outerShdw dist="56796" dir="3806097"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87" name="Text Box 7"/>
            <p:cNvSpPr txBox="1">
              <a:spLocks noChangeArrowheads="1"/>
            </p:cNvSpPr>
            <p:nvPr/>
          </p:nvSpPr>
          <p:spPr bwMode="auto">
            <a:xfrm>
              <a:off x="3773" y="2199"/>
              <a:ext cx="823"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飛安目標</a:t>
              </a:r>
            </a:p>
          </p:txBody>
        </p:sp>
        <p:sp>
          <p:nvSpPr>
            <p:cNvPr id="532488" name="Text Box 8"/>
            <p:cNvSpPr txBox="1">
              <a:spLocks noChangeArrowheads="1"/>
            </p:cNvSpPr>
            <p:nvPr/>
          </p:nvSpPr>
          <p:spPr bwMode="auto">
            <a:xfrm>
              <a:off x="1377" y="2199"/>
              <a:ext cx="823"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營利目標</a:t>
              </a:r>
            </a:p>
          </p:txBody>
        </p:sp>
        <p:sp>
          <p:nvSpPr>
            <p:cNvPr id="532489" name="Line 9"/>
            <p:cNvSpPr>
              <a:spLocks noChangeShapeType="1"/>
            </p:cNvSpPr>
            <p:nvPr/>
          </p:nvSpPr>
          <p:spPr bwMode="auto">
            <a:xfrm>
              <a:off x="1751" y="2839"/>
              <a:ext cx="2471"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0" name="Line 10"/>
            <p:cNvSpPr>
              <a:spLocks noChangeShapeType="1"/>
            </p:cNvSpPr>
            <p:nvPr/>
          </p:nvSpPr>
          <p:spPr bwMode="auto">
            <a:xfrm>
              <a:off x="1751" y="2716"/>
              <a:ext cx="0" cy="12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1" name="Line 11"/>
            <p:cNvSpPr>
              <a:spLocks noChangeShapeType="1"/>
            </p:cNvSpPr>
            <p:nvPr/>
          </p:nvSpPr>
          <p:spPr bwMode="auto">
            <a:xfrm>
              <a:off x="4222" y="2716"/>
              <a:ext cx="0" cy="12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2" name="AutoShape 12"/>
            <p:cNvSpPr>
              <a:spLocks noChangeArrowheads="1"/>
            </p:cNvSpPr>
            <p:nvPr/>
          </p:nvSpPr>
          <p:spPr bwMode="auto">
            <a:xfrm>
              <a:off x="2874" y="2839"/>
              <a:ext cx="225" cy="490"/>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71842" dir="2700000" algn="ctr" rotWithShape="0">
                      <a:srgbClr val="808080"/>
                    </a:outerShdw>
                  </a:effectLst>
                </a14:hiddenEffects>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3" name="AutoShape 13"/>
            <p:cNvSpPr>
              <a:spLocks noChangeArrowheads="1"/>
            </p:cNvSpPr>
            <p:nvPr/>
          </p:nvSpPr>
          <p:spPr bwMode="auto">
            <a:xfrm>
              <a:off x="3174" y="2839"/>
              <a:ext cx="224" cy="490"/>
            </a:xfrm>
            <a:prstGeom prst="triangle">
              <a:avLst>
                <a:gd name="adj" fmla="val 50000"/>
              </a:avLst>
            </a:prstGeom>
            <a:solidFill>
              <a:srgbClr val="FFFFFF"/>
            </a:solidFill>
            <a:ln w="9525" cap="rnd">
              <a:solidFill>
                <a:srgbClr val="000000"/>
              </a:solidFill>
              <a:prstDash val="sysDot"/>
              <a:miter lim="800000"/>
              <a:headEnd/>
              <a:tailEnd/>
            </a:ln>
          </p:spPr>
          <p:txBody>
            <a:bodyPr/>
            <a:lstStyle/>
            <a:p>
              <a:pPr eaLnBrk="0" fontAlgn="base" hangingPunct="0">
                <a:spcBef>
                  <a:spcPct val="0"/>
                </a:spcBef>
                <a:spcAft>
                  <a:spcPct val="0"/>
                </a:spcAft>
              </a:pPr>
              <a:endParaRPr lang="zh-TW" altLang="en-US" smtClean="0">
                <a:solidFill>
                  <a:srgbClr val="000000"/>
                </a:solidFill>
              </a:endParaRPr>
            </a:p>
          </p:txBody>
        </p:sp>
        <p:sp>
          <p:nvSpPr>
            <p:cNvPr id="532494" name="AutoShape 14"/>
            <p:cNvSpPr>
              <a:spLocks noChangeArrowheads="1"/>
            </p:cNvSpPr>
            <p:nvPr/>
          </p:nvSpPr>
          <p:spPr bwMode="auto">
            <a:xfrm>
              <a:off x="2575" y="2839"/>
              <a:ext cx="224" cy="490"/>
            </a:xfrm>
            <a:prstGeom prst="triangle">
              <a:avLst>
                <a:gd name="adj" fmla="val 50000"/>
              </a:avLst>
            </a:prstGeom>
            <a:solidFill>
              <a:srgbClr val="FFFFFF"/>
            </a:solidFill>
            <a:ln w="9525" cap="rnd">
              <a:solidFill>
                <a:srgbClr val="000000"/>
              </a:solidFill>
              <a:prstDash val="sysDot"/>
              <a:miter lim="800000"/>
              <a:headEnd/>
              <a:tailEnd/>
            </a:ln>
          </p:spPr>
          <p:txBody>
            <a:bodyPr/>
            <a:lstStyle/>
            <a:p>
              <a:pPr eaLnBrk="0" fontAlgn="base" hangingPunct="0">
                <a:spcBef>
                  <a:spcPct val="0"/>
                </a:spcBef>
                <a:spcAft>
                  <a:spcPct val="0"/>
                </a:spcAft>
              </a:pPr>
              <a:endParaRPr lang="zh-TW" altLang="en-US" smtClean="0">
                <a:solidFill>
                  <a:srgbClr val="000000"/>
                </a:solidFill>
              </a:endParaRPr>
            </a:p>
          </p:txBody>
        </p:sp>
        <p:sp>
          <p:nvSpPr>
            <p:cNvPr id="532495" name="Text Box 15"/>
            <p:cNvSpPr txBox="1">
              <a:spLocks noChangeArrowheads="1"/>
            </p:cNvSpPr>
            <p:nvPr/>
          </p:nvSpPr>
          <p:spPr bwMode="auto">
            <a:xfrm>
              <a:off x="2425" y="3451"/>
              <a:ext cx="1198"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公司政策或措施</a:t>
              </a:r>
            </a:p>
          </p:txBody>
        </p:sp>
        <p:sp>
          <p:nvSpPr>
            <p:cNvPr id="532496" name="Text Box 16"/>
            <p:cNvSpPr txBox="1">
              <a:spLocks noChangeArrowheads="1"/>
            </p:cNvSpPr>
            <p:nvPr/>
          </p:nvSpPr>
          <p:spPr bwMode="auto">
            <a:xfrm>
              <a:off x="3698" y="3084"/>
              <a:ext cx="1198"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64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太重視營利目標</a:t>
              </a:r>
            </a:p>
          </p:txBody>
        </p:sp>
        <p:sp>
          <p:nvSpPr>
            <p:cNvPr id="532497" name="Line 17"/>
            <p:cNvSpPr>
              <a:spLocks noChangeShapeType="1"/>
            </p:cNvSpPr>
            <p:nvPr/>
          </p:nvSpPr>
          <p:spPr bwMode="auto">
            <a:xfrm flipH="1">
              <a:off x="3398" y="3206"/>
              <a:ext cx="300" cy="0"/>
            </a:xfrm>
            <a:prstGeom prst="line">
              <a:avLst/>
            </a:prstGeom>
            <a:noFill/>
            <a:ln w="9525" cap="rnd">
              <a:solidFill>
                <a:srgbClr val="000000"/>
              </a:solidFill>
              <a:prstDash val="sysDot"/>
              <a:round/>
              <a:headEnd type="triangle" w="med" len="me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8" name="Text Box 18"/>
            <p:cNvSpPr txBox="1">
              <a:spLocks noChangeArrowheads="1"/>
            </p:cNvSpPr>
            <p:nvPr/>
          </p:nvSpPr>
          <p:spPr bwMode="auto">
            <a:xfrm>
              <a:off x="1152" y="3084"/>
              <a:ext cx="1198"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太重視飛安目標</a:t>
              </a:r>
            </a:p>
          </p:txBody>
        </p:sp>
        <p:sp>
          <p:nvSpPr>
            <p:cNvPr id="532499" name="Line 19"/>
            <p:cNvSpPr>
              <a:spLocks noChangeShapeType="1"/>
            </p:cNvSpPr>
            <p:nvPr/>
          </p:nvSpPr>
          <p:spPr bwMode="auto">
            <a:xfrm>
              <a:off x="2275" y="3206"/>
              <a:ext cx="300" cy="0"/>
            </a:xfrm>
            <a:prstGeom prst="line">
              <a:avLst/>
            </a:prstGeom>
            <a:noFill/>
            <a:ln w="9525" cap="rnd">
              <a:solidFill>
                <a:srgbClr val="000000"/>
              </a:solidFill>
              <a:prstDash val="sysDot"/>
              <a:round/>
              <a:headEnd type="triangle" w="med" len="me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500" name="Text Box 20"/>
            <p:cNvSpPr txBox="1">
              <a:spLocks noChangeArrowheads="1"/>
            </p:cNvSpPr>
            <p:nvPr/>
          </p:nvSpPr>
          <p:spPr bwMode="auto">
            <a:xfrm>
              <a:off x="2753" y="2452"/>
              <a:ext cx="472" cy="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96000"/>
                </a:lnSpc>
                <a:spcBef>
                  <a:spcPct val="0"/>
                </a:spcBef>
                <a:spcAft>
                  <a:spcPct val="0"/>
                </a:spcAft>
              </a:pPr>
              <a:r>
                <a:rPr lang="zh-TW" altLang="en-US" dirty="0" smtClean="0">
                  <a:solidFill>
                    <a:srgbClr val="003399"/>
                  </a:solidFill>
                  <a:latin typeface="標楷體" panose="03000509000000000000" pitchFamily="65" charset="-120"/>
                  <a:ea typeface="標楷體" panose="03000509000000000000" pitchFamily="65" charset="-120"/>
                </a:rPr>
                <a:t>資 源</a:t>
              </a:r>
            </a:p>
          </p:txBody>
        </p:sp>
      </p:grpSp>
    </p:spTree>
    <p:extLst>
      <p:ext uri="{BB962C8B-B14F-4D97-AF65-F5344CB8AC3E}">
        <p14:creationId xmlns:p14="http://schemas.microsoft.com/office/powerpoint/2010/main" val="249905775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a:xfrm>
            <a:off x="505120" y="860425"/>
            <a:ext cx="8305800" cy="5616575"/>
          </a:xfrm>
        </p:spPr>
        <p:txBody>
          <a:bodyPr/>
          <a:lstStyle/>
          <a:p>
            <a:pPr>
              <a:lnSpc>
                <a:spcPct val="90000"/>
              </a:lnSpc>
            </a:pPr>
            <a:r>
              <a:rPr lang="zh-TW" altLang="en-US" sz="2800" b="0" dirty="0">
                <a:solidFill>
                  <a:srgbClr val="000000"/>
                </a:solidFill>
                <a:ea typeface="標楷體" panose="03000509000000000000" pitchFamily="65" charset="-120"/>
              </a:rPr>
              <a:t>由於航空公司或航空站對於飛安事件之發生並無法完全排除，為消弭其所招致飛安事故的發生，唯有事先規劃好周詳的安全檢查和查核計畫，並據以發掘出影響飛安之潛在因素且加以修正，才可免除飛安事故的威脅。</a:t>
            </a:r>
          </a:p>
          <a:p>
            <a:pPr>
              <a:lnSpc>
                <a:spcPct val="90000"/>
              </a:lnSpc>
            </a:pPr>
            <a:r>
              <a:rPr lang="zh-TW" altLang="en-US" sz="2800" b="0" dirty="0">
                <a:solidFill>
                  <a:srgbClr val="000000"/>
                </a:solidFill>
                <a:ea typeface="標楷體" panose="03000509000000000000" pitchFamily="65" charset="-120"/>
              </a:rPr>
              <a:t>航空公司或航空站在執行各項目標和進行資源的分配時，需兼顧</a:t>
            </a:r>
            <a:r>
              <a:rPr lang="zh-TW" altLang="en-US" sz="2800" b="0" dirty="0">
                <a:solidFill>
                  <a:srgbClr val="0070C0"/>
                </a:solidFill>
                <a:ea typeface="標楷體" panose="03000509000000000000" pitchFamily="65" charset="-120"/>
              </a:rPr>
              <a:t>營利</a:t>
            </a:r>
            <a:r>
              <a:rPr lang="zh-TW" altLang="en-US" sz="2800" b="0" dirty="0">
                <a:solidFill>
                  <a:srgbClr val="000000"/>
                </a:solidFill>
                <a:ea typeface="標楷體" panose="03000509000000000000" pitchFamily="65" charset="-120"/>
              </a:rPr>
              <a:t>和</a:t>
            </a:r>
            <a:r>
              <a:rPr lang="zh-TW" altLang="en-US" sz="2800" b="0" dirty="0">
                <a:solidFill>
                  <a:srgbClr val="0070C0"/>
                </a:solidFill>
                <a:ea typeface="標楷體" panose="03000509000000000000" pitchFamily="65" charset="-120"/>
              </a:rPr>
              <a:t>飛安</a:t>
            </a:r>
            <a:r>
              <a:rPr lang="zh-TW" altLang="en-US" sz="2800" b="0" dirty="0">
                <a:solidFill>
                  <a:srgbClr val="000000"/>
                </a:solidFill>
                <a:ea typeface="標楷體" panose="03000509000000000000" pitchFamily="65" charset="-120"/>
              </a:rPr>
              <a:t>這兩個目標，並求此二目標的平衡。蓋若太重視飛安目標，必耗損過多的資源，造成營利上的虧損；反之，若太重視營利目標，則飛安資源分配不夠，可能導致飛安工作產生漏洞，而造成飛航事故的發生。因此管理部門對於資源分配的考量，無形中就變成非常重要。</a:t>
            </a:r>
            <a:r>
              <a:rPr lang="zh-TW" altLang="en-US" sz="2800" b="0" dirty="0">
                <a:ea typeface="標楷體" panose="03000509000000000000" pitchFamily="65" charset="-120"/>
              </a:rPr>
              <a:t> </a:t>
            </a:r>
          </a:p>
        </p:txBody>
      </p:sp>
    </p:spTree>
    <p:extLst>
      <p:ext uri="{BB962C8B-B14F-4D97-AF65-F5344CB8AC3E}">
        <p14:creationId xmlns:p14="http://schemas.microsoft.com/office/powerpoint/2010/main" val="74913054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536894" y="1184602"/>
            <a:ext cx="5988968" cy="776173"/>
          </a:xfrm>
        </p:spPr>
        <p:txBody>
          <a:bodyPr>
            <a:normAutofit fontScale="92500"/>
          </a:bodyPr>
          <a:lstStyle/>
          <a:p>
            <a:pPr marL="0" indent="0">
              <a:buNone/>
            </a:pPr>
            <a:r>
              <a:rPr lang="zh-TW" altLang="en-US" sz="4800" dirty="0" smtClean="0">
                <a:solidFill>
                  <a:srgbClr val="660033"/>
                </a:solidFill>
                <a:latin typeface="Calibri" panose="020F0502020204030204" pitchFamily="34" charset="0"/>
                <a:ea typeface="標楷體" panose="03000509000000000000" pitchFamily="65" charset="-120"/>
              </a:rPr>
              <a:t>安全管理系統（</a:t>
            </a:r>
            <a:r>
              <a:rPr lang="en-US" altLang="zh-TW" sz="4800" dirty="0" smtClean="0">
                <a:solidFill>
                  <a:srgbClr val="660033"/>
                </a:solidFill>
                <a:latin typeface="Calibri" panose="020F0502020204030204" pitchFamily="34" charset="0"/>
                <a:ea typeface="標楷體" panose="03000509000000000000" pitchFamily="65" charset="-120"/>
              </a:rPr>
              <a:t>SMS</a:t>
            </a:r>
            <a:r>
              <a:rPr lang="zh-TW" altLang="en-US" sz="4800" dirty="0" smtClean="0">
                <a:solidFill>
                  <a:srgbClr val="660033"/>
                </a:solidFill>
                <a:latin typeface="Calibri" panose="020F0502020204030204" pitchFamily="34" charset="0"/>
                <a:ea typeface="標楷體" panose="03000509000000000000" pitchFamily="65" charset="-120"/>
              </a:rPr>
              <a:t>）</a:t>
            </a:r>
            <a:endParaRPr lang="zh-TW" altLang="en-US" sz="4800" dirty="0">
              <a:solidFill>
                <a:srgbClr val="660033"/>
              </a:solidFill>
              <a:latin typeface="Calibri" panose="020F0502020204030204" pitchFamily="34" charset="0"/>
              <a:ea typeface="標楷體" panose="03000509000000000000" pitchFamily="65" charset="-120"/>
            </a:endParaRP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636" y="2365785"/>
            <a:ext cx="7610416" cy="3224310"/>
          </a:xfrm>
          <a:prstGeom prst="rect">
            <a:avLst/>
          </a:prstGeom>
        </p:spPr>
      </p:pic>
    </p:spTree>
    <p:extLst>
      <p:ext uri="{BB962C8B-B14F-4D97-AF65-F5344CB8AC3E}">
        <p14:creationId xmlns:p14="http://schemas.microsoft.com/office/powerpoint/2010/main" val="369795849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lgn="l" eaLnBrk="1" fontAlgn="auto" hangingPunct="1">
              <a:spcBef>
                <a:spcPts val="0"/>
              </a:spcBef>
              <a:spcAft>
                <a:spcPts val="0"/>
              </a:spcAft>
            </a:pPr>
            <a:r>
              <a:rPr kumimoji="0" lang="en-US" altLang="zh-TW" sz="3600" b="0" kern="1200" dirty="0">
                <a:solidFill>
                  <a:srgbClr val="660033"/>
                </a:solidFill>
                <a:latin typeface="Calibri" panose="020F0502020204030204" pitchFamily="34" charset="0"/>
                <a:cs typeface="+mn-cs"/>
              </a:rPr>
              <a:t>What is an SMS </a:t>
            </a:r>
            <a:r>
              <a:rPr kumimoji="0" lang="en-US" altLang="zh-TW" sz="3600" b="0" kern="1200" dirty="0" smtClean="0">
                <a:solidFill>
                  <a:srgbClr val="660033"/>
                </a:solidFill>
                <a:latin typeface="Calibri" panose="020F0502020204030204" pitchFamily="34" charset="0"/>
                <a:cs typeface="+mn-cs"/>
              </a:rPr>
              <a:t>?</a:t>
            </a:r>
            <a:endParaRPr lang="zh-TW" altLang="en-US" dirty="0"/>
          </a:p>
        </p:txBody>
      </p:sp>
      <p:sp>
        <p:nvSpPr>
          <p:cNvPr id="3" name="內容版面配置區 2"/>
          <p:cNvSpPr>
            <a:spLocks noGrp="1"/>
          </p:cNvSpPr>
          <p:nvPr>
            <p:ph idx="1"/>
          </p:nvPr>
        </p:nvSpPr>
        <p:spPr>
          <a:xfrm>
            <a:off x="685800" y="1773238"/>
            <a:ext cx="7948914" cy="4322762"/>
          </a:xfrm>
        </p:spPr>
        <p:txBody>
          <a:bodyPr/>
          <a:lstStyle/>
          <a:p>
            <a:r>
              <a:rPr lang="en-US" altLang="zh-TW" b="0" dirty="0">
                <a:latin typeface="Calibri" panose="020F0502020204030204" pitchFamily="34" charset="0"/>
              </a:rPr>
              <a:t>Safety management system (SMS). </a:t>
            </a:r>
            <a:endParaRPr lang="en-US" altLang="zh-TW" b="0" dirty="0" smtClean="0">
              <a:latin typeface="Calibri" panose="020F0502020204030204" pitchFamily="34" charset="0"/>
            </a:endParaRPr>
          </a:p>
          <a:p>
            <a:pPr marL="266700" indent="-266700">
              <a:buNone/>
            </a:pPr>
            <a:r>
              <a:rPr lang="en-US" altLang="zh-TW" b="0" dirty="0" smtClean="0">
                <a:latin typeface="Calibri" panose="020F0502020204030204" pitchFamily="34" charset="0"/>
              </a:rPr>
              <a:t>-- A </a:t>
            </a:r>
            <a:r>
              <a:rPr lang="en-US" altLang="zh-TW" b="0" dirty="0">
                <a:latin typeface="Calibri" panose="020F0502020204030204" pitchFamily="34" charset="0"/>
              </a:rPr>
              <a:t>systematic approach to managing safety, including the </a:t>
            </a:r>
            <a:r>
              <a:rPr lang="en-US" altLang="zh-TW" b="0" dirty="0" smtClean="0">
                <a:latin typeface="Calibri" panose="020F0502020204030204" pitchFamily="34" charset="0"/>
              </a:rPr>
              <a:t>necessary</a:t>
            </a:r>
            <a:r>
              <a:rPr lang="zh-TW" altLang="en-US" b="0" dirty="0" smtClean="0">
                <a:latin typeface="Calibri" panose="020F0502020204030204" pitchFamily="34" charset="0"/>
              </a:rPr>
              <a:t> </a:t>
            </a:r>
            <a:r>
              <a:rPr lang="en-US" altLang="zh-TW" b="0" dirty="0" smtClean="0">
                <a:latin typeface="Calibri" panose="020F0502020204030204" pitchFamily="34" charset="0"/>
              </a:rPr>
              <a:t>organizational </a:t>
            </a:r>
            <a:r>
              <a:rPr lang="en-US" altLang="zh-TW" b="0" dirty="0">
                <a:latin typeface="Calibri" panose="020F0502020204030204" pitchFamily="34" charset="0"/>
              </a:rPr>
              <a:t>structures, accountability, responsibilities, policies and procedures</a:t>
            </a:r>
            <a:r>
              <a:rPr lang="en-US" altLang="zh-TW" b="0" dirty="0" smtClean="0">
                <a:latin typeface="Calibri" panose="020F0502020204030204" pitchFamily="34" charset="0"/>
              </a:rPr>
              <a:t>.</a:t>
            </a:r>
          </a:p>
          <a:p>
            <a:pPr marL="266700" indent="-266700">
              <a:buNone/>
            </a:pPr>
            <a:r>
              <a:rPr lang="zh-TW" altLang="en-US" b="0" dirty="0">
                <a:latin typeface="Calibri" panose="020F0502020204030204" pitchFamily="34" charset="0"/>
              </a:rPr>
              <a:t> </a:t>
            </a:r>
            <a:r>
              <a:rPr lang="zh-TW" altLang="en-US" b="0" dirty="0" smtClean="0">
                <a:latin typeface="Calibri" panose="020F0502020204030204" pitchFamily="34" charset="0"/>
              </a:rPr>
              <a:t>  一套管理</a:t>
            </a:r>
            <a:r>
              <a:rPr lang="zh-TW" altLang="en-US" b="0" dirty="0">
                <a:latin typeface="Calibri" panose="020F0502020204030204" pitchFamily="34" charset="0"/>
              </a:rPr>
              <a:t>安全的系統方法，包括必要的組織</a:t>
            </a:r>
            <a:r>
              <a:rPr lang="zh-TW" altLang="en-US" b="0" dirty="0" smtClean="0">
                <a:latin typeface="Calibri" panose="020F0502020204030204" pitchFamily="34" charset="0"/>
              </a:rPr>
              <a:t>結構</a:t>
            </a:r>
            <a:r>
              <a:rPr lang="zh-TW" altLang="en-US" b="0" dirty="0">
                <a:latin typeface="Calibri" panose="020F0502020204030204" pitchFamily="34" charset="0"/>
                <a:ea typeface="新細明體" panose="02020500000000000000" pitchFamily="18" charset="-120"/>
              </a:rPr>
              <a:t>、</a:t>
            </a:r>
            <a:r>
              <a:rPr lang="zh-TW" altLang="en-US" b="0" dirty="0" smtClean="0">
                <a:latin typeface="Calibri" panose="020F0502020204030204" pitchFamily="34" charset="0"/>
              </a:rPr>
              <a:t>權責</a:t>
            </a:r>
            <a:r>
              <a:rPr lang="zh-TW" altLang="en-US" b="0" dirty="0" smtClean="0">
                <a:latin typeface="新細明體" panose="02020500000000000000" pitchFamily="18" charset="-120"/>
                <a:ea typeface="新細明體" panose="02020500000000000000" pitchFamily="18" charset="-120"/>
              </a:rPr>
              <a:t>、</a:t>
            </a:r>
            <a:r>
              <a:rPr lang="zh-TW" altLang="en-US" b="0" dirty="0" smtClean="0">
                <a:latin typeface="Calibri" panose="020F0502020204030204" pitchFamily="34" charset="0"/>
              </a:rPr>
              <a:t>責任</a:t>
            </a:r>
            <a:r>
              <a:rPr lang="zh-TW" altLang="en-US" b="0" dirty="0" smtClean="0">
                <a:latin typeface="Calibri" panose="020F0502020204030204" pitchFamily="34" charset="0"/>
                <a:ea typeface="新細明體" panose="02020500000000000000" pitchFamily="18" charset="-120"/>
              </a:rPr>
              <a:t>、</a:t>
            </a:r>
            <a:r>
              <a:rPr lang="zh-TW" altLang="en-US" b="0" dirty="0" smtClean="0">
                <a:latin typeface="Calibri" panose="020F0502020204030204" pitchFamily="34" charset="0"/>
              </a:rPr>
              <a:t>政策</a:t>
            </a:r>
            <a:r>
              <a:rPr lang="zh-TW" altLang="en-US" b="0" dirty="0">
                <a:latin typeface="Calibri" panose="020F0502020204030204" pitchFamily="34" charset="0"/>
              </a:rPr>
              <a:t>和程序。</a:t>
            </a:r>
          </a:p>
        </p:txBody>
      </p:sp>
    </p:spTree>
    <p:extLst>
      <p:ext uri="{BB962C8B-B14F-4D97-AF65-F5344CB8AC3E}">
        <p14:creationId xmlns:p14="http://schemas.microsoft.com/office/powerpoint/2010/main" val="359289664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34387" y="824114"/>
            <a:ext cx="8724418" cy="5472514"/>
          </a:xfrm>
        </p:spPr>
        <p:txBody>
          <a:bodyPr/>
          <a:lstStyle/>
          <a:p>
            <a:r>
              <a:rPr lang="en-US" altLang="zh-TW" b="0" dirty="0" smtClean="0">
                <a:latin typeface="Calibri" panose="020F0502020204030204" pitchFamily="34" charset="0"/>
              </a:rPr>
              <a:t>The </a:t>
            </a:r>
            <a:r>
              <a:rPr lang="en-US" altLang="zh-TW" b="0" dirty="0">
                <a:latin typeface="Calibri" panose="020F0502020204030204" pitchFamily="34" charset="0"/>
              </a:rPr>
              <a:t>SMS is</a:t>
            </a:r>
            <a:r>
              <a:rPr lang="zh-TW" altLang="en-US" b="0" dirty="0" smtClean="0">
                <a:latin typeface="Calibri" panose="020F0502020204030204" pitchFamily="34" charset="0"/>
              </a:rPr>
              <a:t> </a:t>
            </a:r>
            <a:r>
              <a:rPr lang="en-US" altLang="zh-TW" b="0" dirty="0" smtClean="0">
                <a:latin typeface="Calibri" panose="020F0502020204030204" pitchFamily="34" charset="0"/>
              </a:rPr>
              <a:t>designed </a:t>
            </a:r>
            <a:r>
              <a:rPr lang="en-US" altLang="zh-TW" b="0" dirty="0">
                <a:latin typeface="Calibri" panose="020F0502020204030204" pitchFamily="34" charset="0"/>
              </a:rPr>
              <a:t>to continuously improve safety performance through: the identification of hazards, the collection and </a:t>
            </a:r>
            <a:r>
              <a:rPr lang="en-US" altLang="zh-TW" b="0" dirty="0" smtClean="0">
                <a:latin typeface="Calibri" panose="020F0502020204030204" pitchFamily="34" charset="0"/>
              </a:rPr>
              <a:t>analysis</a:t>
            </a:r>
            <a:r>
              <a:rPr lang="zh-TW" altLang="en-US" b="0" dirty="0" smtClean="0">
                <a:latin typeface="Calibri" panose="020F0502020204030204" pitchFamily="34" charset="0"/>
              </a:rPr>
              <a:t> </a:t>
            </a:r>
            <a:r>
              <a:rPr lang="en-US" altLang="zh-TW" b="0" dirty="0" smtClean="0">
                <a:latin typeface="Calibri" panose="020F0502020204030204" pitchFamily="34" charset="0"/>
              </a:rPr>
              <a:t>of </a:t>
            </a:r>
            <a:r>
              <a:rPr lang="en-US" altLang="zh-TW" b="0" dirty="0">
                <a:latin typeface="Calibri" panose="020F0502020204030204" pitchFamily="34" charset="0"/>
              </a:rPr>
              <a:t>safety data and safety information, and the continuous assessment of safety risks. </a:t>
            </a:r>
            <a:endParaRPr lang="en-US" altLang="zh-TW" b="0" dirty="0" smtClean="0">
              <a:latin typeface="Calibri" panose="020F0502020204030204" pitchFamily="34" charset="0"/>
            </a:endParaRPr>
          </a:p>
          <a:p>
            <a:r>
              <a:rPr lang="en-US" altLang="zh-TW" b="0" dirty="0">
                <a:latin typeface="Calibri" panose="020F0502020204030204" pitchFamily="34" charset="0"/>
              </a:rPr>
              <a:t>SMS</a:t>
            </a:r>
            <a:r>
              <a:rPr lang="zh-TW" altLang="en-US" b="0" dirty="0">
                <a:latin typeface="Calibri" panose="020F0502020204030204" pitchFamily="34" charset="0"/>
              </a:rPr>
              <a:t>旨在通過以下方式不斷提高安全績效：</a:t>
            </a:r>
            <a:r>
              <a:rPr lang="zh-TW" altLang="en-US" b="0" dirty="0" smtClean="0">
                <a:latin typeface="Calibri" panose="020F0502020204030204" pitchFamily="34" charset="0"/>
              </a:rPr>
              <a:t>危害識別</a:t>
            </a:r>
            <a:r>
              <a:rPr lang="zh-TW" altLang="en-US" b="0" dirty="0">
                <a:latin typeface="Calibri" panose="020F0502020204030204" pitchFamily="34" charset="0"/>
              </a:rPr>
              <a:t>，安全數據和</a:t>
            </a:r>
            <a:r>
              <a:rPr lang="zh-TW" altLang="en-US" b="0" dirty="0" smtClean="0">
                <a:latin typeface="Calibri" panose="020F0502020204030204" pitchFamily="34" charset="0"/>
              </a:rPr>
              <a:t>安全資料的</a:t>
            </a:r>
            <a:r>
              <a:rPr lang="zh-TW" altLang="en-US" b="0" dirty="0">
                <a:latin typeface="Calibri" panose="020F0502020204030204" pitchFamily="34" charset="0"/>
              </a:rPr>
              <a:t>收集和分析，以及安全風險的持續評估。</a:t>
            </a:r>
            <a:endParaRPr lang="en-US" altLang="zh-TW" b="0" dirty="0" smtClean="0">
              <a:latin typeface="Calibri" panose="020F0502020204030204" pitchFamily="34" charset="0"/>
            </a:endParaRPr>
          </a:p>
          <a:p>
            <a:pPr marL="0" indent="0">
              <a:buNone/>
            </a:pPr>
            <a:r>
              <a:rPr lang="en-US" altLang="zh-TW" sz="2400" dirty="0" smtClean="0"/>
              <a:t> </a:t>
            </a:r>
            <a:endParaRPr lang="zh-TW" altLang="en-US" sz="2400" dirty="0"/>
          </a:p>
        </p:txBody>
      </p:sp>
    </p:spTree>
    <p:extLst>
      <p:ext uri="{BB962C8B-B14F-4D97-AF65-F5344CB8AC3E}">
        <p14:creationId xmlns:p14="http://schemas.microsoft.com/office/powerpoint/2010/main" val="205972754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12180" y="974587"/>
            <a:ext cx="7772400" cy="5021102"/>
          </a:xfrm>
        </p:spPr>
        <p:txBody>
          <a:bodyPr/>
          <a:lstStyle/>
          <a:p>
            <a:r>
              <a:rPr lang="en-US" altLang="zh-TW" b="0" dirty="0">
                <a:latin typeface="Calibri" panose="020F0502020204030204" pitchFamily="34" charset="0"/>
              </a:rPr>
              <a:t>The SMS seeks to proactively mitigate safety risks </a:t>
            </a:r>
            <a:r>
              <a:rPr lang="en-US" altLang="zh-TW" b="0" dirty="0">
                <a:solidFill>
                  <a:srgbClr val="0070C0"/>
                </a:solidFill>
                <a:latin typeface="Calibri" panose="020F0502020204030204" pitchFamily="34" charset="0"/>
              </a:rPr>
              <a:t>before</a:t>
            </a:r>
            <a:r>
              <a:rPr lang="en-US" altLang="zh-TW" b="0" dirty="0">
                <a:latin typeface="Calibri" panose="020F0502020204030204" pitchFamily="34" charset="0"/>
              </a:rPr>
              <a:t> they result in aviation accidents and incidents. It allows service providers to effectively manage their activities, safety performance and resources, while gaining a greater understanding of their contribution to aviation safety</a:t>
            </a:r>
            <a:r>
              <a:rPr lang="en-US" altLang="zh-TW" b="0" dirty="0" smtClean="0">
                <a:latin typeface="Calibri" panose="020F0502020204030204" pitchFamily="34" charset="0"/>
              </a:rPr>
              <a:t>.</a:t>
            </a:r>
          </a:p>
          <a:p>
            <a:r>
              <a:rPr lang="en-US" altLang="zh-TW" b="0" dirty="0" smtClean="0">
                <a:latin typeface="Calibri" panose="020F0502020204030204" pitchFamily="34" charset="0"/>
              </a:rPr>
              <a:t>SMS</a:t>
            </a:r>
            <a:r>
              <a:rPr lang="zh-TW" altLang="en-US" b="0" dirty="0" smtClean="0">
                <a:latin typeface="Calibri" panose="020F0502020204030204" pitchFamily="34" charset="0"/>
              </a:rPr>
              <a:t>企圖在</a:t>
            </a:r>
            <a:r>
              <a:rPr lang="zh-TW" altLang="en-US" b="0" dirty="0">
                <a:latin typeface="Calibri" panose="020F0502020204030204" pitchFamily="34" charset="0"/>
              </a:rPr>
              <a:t>導致航空事故和事故</a:t>
            </a:r>
            <a:r>
              <a:rPr lang="zh-TW" altLang="en-US" b="0" dirty="0">
                <a:solidFill>
                  <a:srgbClr val="0070C0"/>
                </a:solidFill>
                <a:latin typeface="Calibri" panose="020F0502020204030204" pitchFamily="34" charset="0"/>
              </a:rPr>
              <a:t>之前</a:t>
            </a:r>
            <a:r>
              <a:rPr lang="zh-TW" altLang="en-US" b="0" dirty="0">
                <a:latin typeface="Calibri" panose="020F0502020204030204" pitchFamily="34" charset="0"/>
              </a:rPr>
              <a:t>主動降低安全風險。 </a:t>
            </a:r>
            <a:r>
              <a:rPr lang="zh-TW" altLang="en-US" b="0" dirty="0" smtClean="0">
                <a:latin typeface="Calibri" panose="020F0502020204030204" pitchFamily="34" charset="0"/>
              </a:rPr>
              <a:t>它讓服務提供者進一步</a:t>
            </a:r>
            <a:r>
              <a:rPr lang="zh-TW" altLang="en-US" b="0" dirty="0">
                <a:latin typeface="Calibri" panose="020F0502020204030204" pitchFamily="34" charset="0"/>
              </a:rPr>
              <a:t>了解他們對航空安全的</a:t>
            </a:r>
            <a:r>
              <a:rPr lang="zh-TW" altLang="en-US" b="0" dirty="0" smtClean="0">
                <a:latin typeface="Calibri" panose="020F0502020204030204" pitchFamily="34" charset="0"/>
              </a:rPr>
              <a:t>貢獻的同時，能夠有效</a:t>
            </a:r>
            <a:r>
              <a:rPr lang="zh-TW" altLang="en-US" b="0" dirty="0">
                <a:latin typeface="Calibri" panose="020F0502020204030204" pitchFamily="34" charset="0"/>
              </a:rPr>
              <a:t>地管理他們的</a:t>
            </a:r>
            <a:r>
              <a:rPr lang="zh-TW" altLang="en-US" b="0" dirty="0" smtClean="0">
                <a:latin typeface="Calibri" panose="020F0502020204030204" pitchFamily="34" charset="0"/>
              </a:rPr>
              <a:t>活動</a:t>
            </a:r>
            <a:r>
              <a:rPr lang="zh-TW" altLang="en-US" b="0" dirty="0" smtClean="0">
                <a:latin typeface="新細明體" panose="02020500000000000000" pitchFamily="18" charset="-120"/>
                <a:ea typeface="新細明體" panose="02020500000000000000" pitchFamily="18" charset="-120"/>
              </a:rPr>
              <a:t>、</a:t>
            </a:r>
            <a:r>
              <a:rPr lang="zh-TW" altLang="en-US" b="0" dirty="0" smtClean="0">
                <a:latin typeface="Calibri" panose="020F0502020204030204" pitchFamily="34" charset="0"/>
              </a:rPr>
              <a:t>安全</a:t>
            </a:r>
            <a:r>
              <a:rPr lang="zh-TW" altLang="en-US" b="0" dirty="0">
                <a:latin typeface="Calibri" panose="020F0502020204030204" pitchFamily="34" charset="0"/>
              </a:rPr>
              <a:t>績效和</a:t>
            </a:r>
            <a:r>
              <a:rPr lang="zh-TW" altLang="en-US" b="0" dirty="0" smtClean="0">
                <a:latin typeface="Calibri" panose="020F0502020204030204" pitchFamily="34" charset="0"/>
              </a:rPr>
              <a:t>資源。</a:t>
            </a:r>
            <a:endParaRPr lang="zh-TW" altLang="en-US" b="0" dirty="0">
              <a:latin typeface="Calibri" panose="020F0502020204030204" pitchFamily="34" charset="0"/>
            </a:endParaRPr>
          </a:p>
        </p:txBody>
      </p:sp>
    </p:spTree>
    <p:extLst>
      <p:ext uri="{BB962C8B-B14F-4D97-AF65-F5344CB8AC3E}">
        <p14:creationId xmlns:p14="http://schemas.microsoft.com/office/powerpoint/2010/main" val="361122068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 name="內容版面配置區 1"/>
          <p:cNvSpPr txBox="1">
            <a:spLocks/>
          </p:cNvSpPr>
          <p:nvPr/>
        </p:nvSpPr>
        <p:spPr>
          <a:xfrm>
            <a:off x="2424730" y="1703074"/>
            <a:ext cx="4139840" cy="776173"/>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zh-TW" altLang="en-US" sz="4800" dirty="0" smtClean="0">
                <a:solidFill>
                  <a:srgbClr val="660033"/>
                </a:solidFill>
                <a:latin typeface="標楷體" panose="03000509000000000000" pitchFamily="65" charset="-120"/>
                <a:ea typeface="標楷體" panose="03000509000000000000" pitchFamily="65" charset="-120"/>
              </a:rPr>
              <a:t>基礎安全概念</a:t>
            </a:r>
            <a:endParaRPr lang="zh-TW" altLang="en-US" sz="4800" dirty="0">
              <a:solidFill>
                <a:srgbClr val="660033"/>
              </a:solidFill>
              <a:latin typeface="標楷體" panose="03000509000000000000" pitchFamily="65" charset="-120"/>
              <a:ea typeface="標楷體" panose="03000509000000000000" pitchFamily="65" charset="-120"/>
            </a:endParaRPr>
          </a:p>
        </p:txBody>
      </p:sp>
      <p:pic>
        <p:nvPicPr>
          <p:cNvPr id="2" name="圖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1728" y="2846895"/>
            <a:ext cx="6085844" cy="3242820"/>
          </a:xfrm>
          <a:prstGeom prst="rect">
            <a:avLst/>
          </a:prstGeom>
        </p:spPr>
      </p:pic>
    </p:spTree>
    <p:extLst>
      <p:ext uri="{BB962C8B-B14F-4D97-AF65-F5344CB8AC3E}">
        <p14:creationId xmlns:p14="http://schemas.microsoft.com/office/powerpoint/2010/main" val="263612555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11834" y="461962"/>
            <a:ext cx="7886700" cy="1325563"/>
          </a:xfrm>
        </p:spPr>
        <p:txBody>
          <a:bodyPr/>
          <a:lstStyle/>
          <a:p>
            <a:r>
              <a:rPr lang="zh-TW" altLang="en-US" sz="4000" dirty="0" smtClean="0">
                <a:solidFill>
                  <a:srgbClr val="3030C3"/>
                </a:solidFill>
                <a:latin typeface="標楷體" panose="03000509000000000000" pitchFamily="65" charset="-120"/>
                <a:ea typeface="標楷體" panose="03000509000000000000" pitchFamily="65" charset="-120"/>
              </a:rPr>
              <a:t>安全管理作</a:t>
            </a:r>
            <a:r>
              <a:rPr lang="zh-TW" altLang="en-US" sz="4000" dirty="0">
                <a:solidFill>
                  <a:srgbClr val="3030C3"/>
                </a:solidFill>
                <a:latin typeface="標楷體" panose="03000509000000000000" pitchFamily="65" charset="-120"/>
                <a:ea typeface="標楷體" panose="03000509000000000000" pitchFamily="65" charset="-120"/>
              </a:rPr>
              <a:t>為</a:t>
            </a:r>
            <a:r>
              <a:rPr lang="zh-TW" altLang="en-US" sz="4000" dirty="0" smtClean="0">
                <a:solidFill>
                  <a:srgbClr val="3030C3"/>
                </a:solidFill>
                <a:latin typeface="標楷體" panose="03000509000000000000" pitchFamily="65" charset="-120"/>
                <a:ea typeface="標楷體" panose="03000509000000000000" pitchFamily="65" charset="-120"/>
              </a:rPr>
              <a:t>類型</a:t>
            </a:r>
            <a:endParaRPr lang="zh-TW" altLang="en-US" sz="4000" dirty="0">
              <a:solidFill>
                <a:srgbClr val="3030C3"/>
              </a:solidFill>
              <a:latin typeface="標楷體" panose="03000509000000000000" pitchFamily="65" charset="-120"/>
              <a:ea typeface="標楷體" panose="03000509000000000000" pitchFamily="65" charset="-120"/>
            </a:endParaRPr>
          </a:p>
        </p:txBody>
      </p:sp>
      <p:pic>
        <p:nvPicPr>
          <p:cNvPr id="47" name="內容版面配置區 46"/>
          <p:cNvPicPr>
            <a:picLocks noGrp="1" noChangeAspect="1"/>
          </p:cNvPicPr>
          <p:nvPr>
            <p:ph idx="1"/>
          </p:nvPr>
        </p:nvPicPr>
        <p:blipFill>
          <a:blip r:embed="rId2"/>
          <a:stretch>
            <a:fillRect/>
          </a:stretch>
        </p:blipFill>
        <p:spPr>
          <a:xfrm>
            <a:off x="58523" y="1124744"/>
            <a:ext cx="9085477" cy="5505212"/>
          </a:xfrm>
          <a:prstGeom prst="rect">
            <a:avLst/>
          </a:prstGeom>
        </p:spPr>
      </p:pic>
    </p:spTree>
    <p:extLst>
      <p:ext uri="{BB962C8B-B14F-4D97-AF65-F5344CB8AC3E}">
        <p14:creationId xmlns:p14="http://schemas.microsoft.com/office/powerpoint/2010/main" val="2932707272"/>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矩形 1"/>
          <p:cNvSpPr/>
          <p:nvPr/>
        </p:nvSpPr>
        <p:spPr>
          <a:xfrm>
            <a:off x="1187777" y="751344"/>
            <a:ext cx="6165130" cy="369332"/>
          </a:xfrm>
          <a:prstGeom prst="rect">
            <a:avLst/>
          </a:prstGeom>
        </p:spPr>
        <p:txBody>
          <a:bodyPr wrap="square">
            <a:spAutoFit/>
          </a:bodyPr>
          <a:lstStyle/>
          <a:p>
            <a:pPr>
              <a:spcAft>
                <a:spcPts val="0"/>
              </a:spcAft>
            </a:pPr>
            <a:r>
              <a:rPr lang="en-US" altLang="zh-TW" kern="100" dirty="0">
                <a:latin typeface="標楷體" panose="03000509000000000000" pitchFamily="65" charset="-120"/>
                <a:cs typeface="Times New Roman" panose="02020603050405020304" pitchFamily="18" charset="0"/>
              </a:rPr>
              <a:t> </a:t>
            </a:r>
            <a:endParaRPr lang="zh-TW" altLang="zh-TW" sz="1400" kern="100" dirty="0">
              <a:latin typeface="Calibri" panose="020F0502020204030204" pitchFamily="34" charset="0"/>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714827511"/>
              </p:ext>
            </p:extLst>
          </p:nvPr>
        </p:nvGraphicFramePr>
        <p:xfrm>
          <a:off x="263950" y="751343"/>
          <a:ext cx="8691513" cy="6014986"/>
        </p:xfrm>
        <a:graphic>
          <a:graphicData uri="http://schemas.openxmlformats.org/drawingml/2006/table">
            <a:tbl>
              <a:tblPr firstRow="1" bandRow="1">
                <a:tableStyleId>{5C22544A-7EE6-4342-B048-85BDC9FD1C3A}</a:tableStyleId>
              </a:tblPr>
              <a:tblGrid>
                <a:gridCol w="3569093"/>
                <a:gridCol w="5122420"/>
              </a:tblGrid>
              <a:tr h="732672">
                <a:tc gridSpan="2">
                  <a:txBody>
                    <a:bodyPr/>
                    <a:lstStyle/>
                    <a:p>
                      <a:pPr algn="l"/>
                      <a:r>
                        <a:rPr lang="en-US" altLang="zh-TW" sz="2800" dirty="0" smtClean="0">
                          <a:latin typeface="Calibri" panose="020F0502020204030204" pitchFamily="34" charset="0"/>
                          <a:ea typeface="標楷體" panose="03000509000000000000" pitchFamily="65" charset="-120"/>
                        </a:rPr>
                        <a:t>ICAO </a:t>
                      </a:r>
                      <a:r>
                        <a:rPr lang="zh-TW" altLang="en-US" sz="2800" dirty="0" smtClean="0">
                          <a:latin typeface="Calibri" panose="020F0502020204030204" pitchFamily="34" charset="0"/>
                          <a:ea typeface="標楷體" panose="03000509000000000000" pitchFamily="65" charset="-120"/>
                        </a:rPr>
                        <a:t>安全管理系統</a:t>
                      </a:r>
                      <a:r>
                        <a:rPr lang="en-US" altLang="zh-TW" sz="2800" dirty="0" smtClean="0">
                          <a:latin typeface="Calibri" panose="020F0502020204030204" pitchFamily="34" charset="0"/>
                          <a:ea typeface="標楷體" panose="03000509000000000000" pitchFamily="65" charset="-120"/>
                        </a:rPr>
                        <a:t>(SMS)</a:t>
                      </a:r>
                      <a:r>
                        <a:rPr lang="zh-TW" altLang="en-US" sz="2800" dirty="0" smtClean="0">
                          <a:latin typeface="Calibri" panose="020F0502020204030204" pitchFamily="34" charset="0"/>
                          <a:ea typeface="標楷體" panose="03000509000000000000" pitchFamily="65" charset="-120"/>
                        </a:rPr>
                        <a:t>主要架構之要項及要素</a:t>
                      </a:r>
                      <a:endParaRPr lang="zh-TW" altLang="en-US" sz="2800" dirty="0">
                        <a:latin typeface="Calibri" panose="020F0502020204030204" pitchFamily="34" charset="0"/>
                        <a:ea typeface="標楷體" panose="03000509000000000000" pitchFamily="65" charset="-120"/>
                      </a:endParaRPr>
                    </a:p>
                  </a:txBody>
                  <a:tcPr anchor="ctr">
                    <a:solidFill>
                      <a:srgbClr val="00B0F0"/>
                    </a:solidFill>
                  </a:tcPr>
                </a:tc>
                <a:tc hMerge="1">
                  <a:txBody>
                    <a:bodyPr/>
                    <a:lstStyle/>
                    <a:p>
                      <a:endParaRPr lang="zh-TW" altLang="en-US" dirty="0"/>
                    </a:p>
                  </a:txBody>
                  <a:tcPr/>
                </a:tc>
              </a:tr>
              <a:tr h="1828388">
                <a:tc>
                  <a:txBody>
                    <a:bodyPr/>
                    <a:lstStyle/>
                    <a:p>
                      <a:pPr algn="l"/>
                      <a:r>
                        <a:rPr lang="en-US" altLang="zh-TW" sz="2400" dirty="0" smtClean="0">
                          <a:latin typeface="標楷體" panose="03000509000000000000" pitchFamily="65" charset="-120"/>
                          <a:ea typeface="標楷體" panose="03000509000000000000" pitchFamily="65" charset="-120"/>
                        </a:rPr>
                        <a:t>1</a:t>
                      </a:r>
                      <a:r>
                        <a:rPr lang="zh-TW" altLang="en-US" sz="2400" dirty="0" smtClean="0">
                          <a:latin typeface="標楷體" panose="03000509000000000000" pitchFamily="65" charset="-120"/>
                          <a:ea typeface="標楷體" panose="03000509000000000000" pitchFamily="65" charset="-120"/>
                        </a:rPr>
                        <a:t>、安全政策及目標</a:t>
                      </a:r>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algn="l"/>
                      <a:r>
                        <a:rPr lang="en-US" altLang="zh-TW" sz="2400" dirty="0" smtClean="0">
                          <a:latin typeface="標楷體" panose="03000509000000000000" pitchFamily="65" charset="-120"/>
                          <a:ea typeface="標楷體" panose="03000509000000000000" pitchFamily="65" charset="-120"/>
                        </a:rPr>
                        <a:t>1.1 </a:t>
                      </a:r>
                      <a:r>
                        <a:rPr lang="zh-TW" altLang="en-US" sz="2400" dirty="0" smtClean="0">
                          <a:latin typeface="標楷體" panose="03000509000000000000" pitchFamily="65" charset="-120"/>
                          <a:ea typeface="標楷體" panose="03000509000000000000" pitchFamily="65" charset="-120"/>
                        </a:rPr>
                        <a:t>管理階層之承諾及職責</a:t>
                      </a:r>
                    </a:p>
                    <a:p>
                      <a:pPr algn="l"/>
                      <a:r>
                        <a:rPr lang="en-US" altLang="zh-TW" sz="2400" dirty="0" smtClean="0">
                          <a:latin typeface="標楷體" panose="03000509000000000000" pitchFamily="65" charset="-120"/>
                          <a:ea typeface="標楷體" panose="03000509000000000000" pitchFamily="65" charset="-120"/>
                        </a:rPr>
                        <a:t>1.2 </a:t>
                      </a:r>
                      <a:r>
                        <a:rPr lang="zh-TW" altLang="en-US" sz="2400" dirty="0" smtClean="0">
                          <a:latin typeface="標楷體" panose="03000509000000000000" pitchFamily="65" charset="-120"/>
                          <a:ea typeface="標楷體" panose="03000509000000000000" pitchFamily="65" charset="-120"/>
                        </a:rPr>
                        <a:t>安全責任</a:t>
                      </a:r>
                    </a:p>
                    <a:p>
                      <a:pPr algn="l"/>
                      <a:r>
                        <a:rPr lang="en-US" altLang="zh-TW" sz="2400" dirty="0" smtClean="0">
                          <a:latin typeface="標楷體" panose="03000509000000000000" pitchFamily="65" charset="-120"/>
                          <a:ea typeface="標楷體" panose="03000509000000000000" pitchFamily="65" charset="-120"/>
                        </a:rPr>
                        <a:t>1.3 </a:t>
                      </a:r>
                      <a:r>
                        <a:rPr lang="zh-TW" altLang="en-US" sz="2400" dirty="0" smtClean="0">
                          <a:latin typeface="標楷體" panose="03000509000000000000" pitchFamily="65" charset="-120"/>
                          <a:ea typeface="標楷體" panose="03000509000000000000" pitchFamily="65" charset="-120"/>
                        </a:rPr>
                        <a:t>專責人員之指定</a:t>
                      </a:r>
                    </a:p>
                    <a:p>
                      <a:pPr algn="l"/>
                      <a:r>
                        <a:rPr lang="en-US" altLang="zh-TW" sz="2400" dirty="0" smtClean="0">
                          <a:latin typeface="標楷體" panose="03000509000000000000" pitchFamily="65" charset="-120"/>
                          <a:ea typeface="標楷體" panose="03000509000000000000" pitchFamily="65" charset="-120"/>
                        </a:rPr>
                        <a:t>1.4 </a:t>
                      </a:r>
                      <a:r>
                        <a:rPr lang="zh-TW" altLang="en-US" sz="2400" dirty="0" smtClean="0">
                          <a:solidFill>
                            <a:schemeClr val="accent2"/>
                          </a:solidFill>
                          <a:latin typeface="標楷體" panose="03000509000000000000" pitchFamily="65" charset="-120"/>
                          <a:ea typeface="標楷體" panose="03000509000000000000" pitchFamily="65" charset="-120"/>
                        </a:rPr>
                        <a:t>緊急應變計畫</a:t>
                      </a:r>
                      <a:r>
                        <a:rPr lang="zh-TW" altLang="en-US" sz="2400" dirty="0" smtClean="0">
                          <a:latin typeface="標楷體" panose="03000509000000000000" pitchFamily="65" charset="-120"/>
                          <a:ea typeface="標楷體" panose="03000509000000000000" pitchFamily="65" charset="-120"/>
                        </a:rPr>
                        <a:t>之協調</a:t>
                      </a:r>
                    </a:p>
                    <a:p>
                      <a:pPr algn="l"/>
                      <a:r>
                        <a:rPr lang="en-US" altLang="zh-TW" sz="2400" dirty="0" smtClean="0">
                          <a:latin typeface="標楷體" panose="03000509000000000000" pitchFamily="65" charset="-120"/>
                          <a:ea typeface="標楷體" panose="03000509000000000000" pitchFamily="65" charset="-120"/>
                        </a:rPr>
                        <a:t>1.5 </a:t>
                      </a:r>
                      <a:r>
                        <a:rPr lang="zh-TW" altLang="en-US" sz="2400" dirty="0" smtClean="0">
                          <a:latin typeface="標楷體" panose="03000509000000000000" pitchFamily="65" charset="-120"/>
                          <a:ea typeface="標楷體" panose="03000509000000000000" pitchFamily="65" charset="-120"/>
                        </a:rPr>
                        <a:t>安全管理系統文件</a:t>
                      </a:r>
                      <a:endParaRPr lang="zh-TW" altLang="en-US" sz="2400" dirty="0">
                        <a:latin typeface="標楷體" panose="03000509000000000000" pitchFamily="65" charset="-120"/>
                        <a:ea typeface="標楷體" panose="03000509000000000000" pitchFamily="65" charset="-120"/>
                      </a:endParaRPr>
                    </a:p>
                  </a:txBody>
                  <a:tcPr anchor="ctr"/>
                </a:tc>
              </a:tr>
              <a:tr h="1131859">
                <a:tc>
                  <a:txBody>
                    <a:bodyPr/>
                    <a:lstStyle/>
                    <a:p>
                      <a:pPr algn="l"/>
                      <a:r>
                        <a:rPr lang="en-US" altLang="zh-TW" sz="2400" dirty="0" smtClean="0">
                          <a:latin typeface="標楷體" panose="03000509000000000000" pitchFamily="65" charset="-120"/>
                          <a:ea typeface="標楷體" panose="03000509000000000000" pitchFamily="65" charset="-120"/>
                        </a:rPr>
                        <a:t>2</a:t>
                      </a:r>
                      <a:r>
                        <a:rPr lang="zh-TW" altLang="en-US" sz="2400" dirty="0" smtClean="0">
                          <a:latin typeface="標楷體" panose="03000509000000000000" pitchFamily="65" charset="-120"/>
                          <a:ea typeface="標楷體" panose="03000509000000000000" pitchFamily="65" charset="-120"/>
                        </a:rPr>
                        <a:t>、安全風險管理</a:t>
                      </a:r>
                      <a:endParaRPr lang="en-US" altLang="zh-TW" sz="2400" dirty="0" smtClean="0">
                        <a:latin typeface="標楷體" panose="03000509000000000000" pitchFamily="65" charset="-120"/>
                        <a:ea typeface="標楷體" panose="03000509000000000000" pitchFamily="65" charset="-120"/>
                      </a:endParaRPr>
                    </a:p>
                    <a:p>
                      <a:pPr algn="l"/>
                      <a:r>
                        <a:rPr lang="zh-TW" altLang="en-US" sz="2400" dirty="0" smtClean="0">
                          <a:latin typeface="標楷體" panose="03000509000000000000" pitchFamily="65" charset="-120"/>
                          <a:ea typeface="標楷體" panose="03000509000000000000" pitchFamily="65" charset="-120"/>
                        </a:rPr>
                        <a:t>    </a:t>
                      </a:r>
                      <a:r>
                        <a:rPr lang="en-US" altLang="zh-TW" sz="2400" dirty="0" smtClean="0">
                          <a:solidFill>
                            <a:srgbClr val="FF0000"/>
                          </a:solidFill>
                          <a:latin typeface="標楷體" panose="03000509000000000000" pitchFamily="65" charset="-120"/>
                          <a:ea typeface="標楷體" panose="03000509000000000000" pitchFamily="65" charset="-120"/>
                        </a:rPr>
                        <a:t>(*</a:t>
                      </a:r>
                      <a:r>
                        <a:rPr lang="zh-TW" altLang="en-US" sz="2400" u="sng" dirty="0" smtClean="0">
                          <a:solidFill>
                            <a:srgbClr val="FF0000"/>
                          </a:solidFill>
                          <a:latin typeface="標楷體" panose="03000509000000000000" pitchFamily="65" charset="-120"/>
                          <a:ea typeface="標楷體" panose="03000509000000000000" pitchFamily="65" charset="-120"/>
                        </a:rPr>
                        <a:t>核心要項</a:t>
                      </a:r>
                      <a:r>
                        <a:rPr lang="en-US" altLang="zh-TW" sz="2400" dirty="0" smtClean="0">
                          <a:solidFill>
                            <a:srgbClr val="FF0000"/>
                          </a:solidFill>
                          <a:latin typeface="標楷體" panose="03000509000000000000" pitchFamily="65" charset="-120"/>
                          <a:ea typeface="標楷體" panose="03000509000000000000" pitchFamily="65" charset="-120"/>
                        </a:rPr>
                        <a:t>)</a:t>
                      </a:r>
                      <a:endParaRPr lang="zh-TW" altLang="en-US" sz="2400" dirty="0" smtClean="0">
                        <a:solidFill>
                          <a:srgbClr val="FF0000"/>
                        </a:solidFill>
                        <a:latin typeface="標楷體" panose="03000509000000000000" pitchFamily="65" charset="-120"/>
                        <a:ea typeface="標楷體" panose="03000509000000000000" pitchFamily="65" charset="-120"/>
                      </a:endParaRPr>
                    </a:p>
                    <a:p>
                      <a:pPr algn="l"/>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algn="l"/>
                      <a:r>
                        <a:rPr lang="en-US" altLang="zh-TW" sz="2400" dirty="0" smtClean="0">
                          <a:latin typeface="標楷體" panose="03000509000000000000" pitchFamily="65" charset="-120"/>
                          <a:ea typeface="標楷體" panose="03000509000000000000" pitchFamily="65" charset="-120"/>
                        </a:rPr>
                        <a:t>2.1 </a:t>
                      </a:r>
                      <a:r>
                        <a:rPr lang="zh-TW" altLang="en-US" sz="2400" dirty="0" smtClean="0">
                          <a:latin typeface="標楷體" panose="03000509000000000000" pitchFamily="65" charset="-120"/>
                          <a:ea typeface="標楷體" panose="03000509000000000000" pitchFamily="65" charset="-120"/>
                        </a:rPr>
                        <a:t>危害識別</a:t>
                      </a:r>
                    </a:p>
                    <a:p>
                      <a:pPr algn="l"/>
                      <a:r>
                        <a:rPr lang="en-US" altLang="zh-TW" sz="2400" dirty="0" smtClean="0">
                          <a:latin typeface="標楷體" panose="03000509000000000000" pitchFamily="65" charset="-120"/>
                          <a:ea typeface="標楷體" panose="03000509000000000000" pitchFamily="65" charset="-120"/>
                        </a:rPr>
                        <a:t>2.2 </a:t>
                      </a:r>
                      <a:r>
                        <a:rPr lang="zh-TW" altLang="en-US" sz="2400" dirty="0" smtClean="0">
                          <a:solidFill>
                            <a:schemeClr val="tx1"/>
                          </a:solidFill>
                          <a:latin typeface="標楷體" panose="03000509000000000000" pitchFamily="65" charset="-120"/>
                          <a:ea typeface="標楷體" panose="03000509000000000000" pitchFamily="65" charset="-120"/>
                        </a:rPr>
                        <a:t>安全風險評估及降低</a:t>
                      </a:r>
                      <a:endParaRPr lang="zh-TW" altLang="en-US" sz="2400" dirty="0">
                        <a:solidFill>
                          <a:schemeClr val="tx1"/>
                        </a:solidFill>
                        <a:latin typeface="標楷體" panose="03000509000000000000" pitchFamily="65" charset="-120"/>
                        <a:ea typeface="標楷體" panose="03000509000000000000" pitchFamily="65" charset="-120"/>
                      </a:endParaRPr>
                    </a:p>
                  </a:txBody>
                  <a:tcPr anchor="ctr"/>
                </a:tc>
              </a:tr>
              <a:tr h="1316257">
                <a:tc>
                  <a:txBody>
                    <a:bodyPr/>
                    <a:lstStyle/>
                    <a:p>
                      <a:pPr algn="l"/>
                      <a:r>
                        <a:rPr lang="en-US" altLang="zh-TW" sz="2400" dirty="0" smtClean="0">
                          <a:latin typeface="標楷體" panose="03000509000000000000" pitchFamily="65" charset="-120"/>
                          <a:ea typeface="標楷體" panose="03000509000000000000" pitchFamily="65" charset="-120"/>
                        </a:rPr>
                        <a:t>3</a:t>
                      </a:r>
                      <a:r>
                        <a:rPr lang="zh-TW" altLang="en-US" sz="2400" dirty="0" smtClean="0">
                          <a:latin typeface="標楷體" panose="03000509000000000000" pitchFamily="65" charset="-120"/>
                          <a:ea typeface="標楷體" panose="03000509000000000000" pitchFamily="65" charset="-120"/>
                        </a:rPr>
                        <a:t>、安全保證</a:t>
                      </a:r>
                    </a:p>
                    <a:p>
                      <a:pPr algn="l"/>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algn="l"/>
                      <a:r>
                        <a:rPr lang="en-US" altLang="zh-TW" sz="2400" dirty="0" smtClean="0">
                          <a:latin typeface="標楷體" panose="03000509000000000000" pitchFamily="65" charset="-120"/>
                          <a:ea typeface="標楷體" panose="03000509000000000000" pitchFamily="65" charset="-120"/>
                        </a:rPr>
                        <a:t>3.1 </a:t>
                      </a:r>
                      <a:r>
                        <a:rPr lang="zh-TW" altLang="en-US" sz="2400" dirty="0" smtClean="0">
                          <a:latin typeface="標楷體" panose="03000509000000000000" pitchFamily="65" charset="-120"/>
                          <a:ea typeface="標楷體" panose="03000509000000000000" pitchFamily="65" charset="-120"/>
                        </a:rPr>
                        <a:t>安全績效監控及評量</a:t>
                      </a:r>
                    </a:p>
                    <a:p>
                      <a:pPr algn="l"/>
                      <a:r>
                        <a:rPr lang="en-US" altLang="zh-TW" sz="2400" dirty="0" smtClean="0">
                          <a:latin typeface="標楷體" panose="03000509000000000000" pitchFamily="65" charset="-120"/>
                          <a:ea typeface="標楷體" panose="03000509000000000000" pitchFamily="65" charset="-120"/>
                        </a:rPr>
                        <a:t>3.2 </a:t>
                      </a:r>
                      <a:r>
                        <a:rPr lang="zh-TW" altLang="en-US" sz="2400" dirty="0" smtClean="0">
                          <a:solidFill>
                            <a:schemeClr val="tx1"/>
                          </a:solidFill>
                          <a:latin typeface="標楷體" panose="03000509000000000000" pitchFamily="65" charset="-120"/>
                          <a:ea typeface="標楷體" panose="03000509000000000000" pitchFamily="65" charset="-120"/>
                        </a:rPr>
                        <a:t>變動管理</a:t>
                      </a:r>
                    </a:p>
                    <a:p>
                      <a:pPr algn="l"/>
                      <a:r>
                        <a:rPr lang="en-US" altLang="zh-TW" sz="2400" dirty="0" smtClean="0">
                          <a:latin typeface="標楷體" panose="03000509000000000000" pitchFamily="65" charset="-120"/>
                          <a:ea typeface="標楷體" panose="03000509000000000000" pitchFamily="65" charset="-120"/>
                        </a:rPr>
                        <a:t>3.3 </a:t>
                      </a:r>
                      <a:r>
                        <a:rPr lang="zh-TW" altLang="en-US" sz="2400" dirty="0" smtClean="0">
                          <a:latin typeface="標楷體" panose="03000509000000000000" pitchFamily="65" charset="-120"/>
                          <a:ea typeface="標楷體" panose="03000509000000000000" pitchFamily="65" charset="-120"/>
                        </a:rPr>
                        <a:t>安全管理系統之持續改善</a:t>
                      </a:r>
                      <a:endParaRPr lang="zh-TW" altLang="en-US" sz="2400" dirty="0">
                        <a:latin typeface="標楷體" panose="03000509000000000000" pitchFamily="65" charset="-120"/>
                        <a:ea typeface="標楷體" panose="03000509000000000000" pitchFamily="65" charset="-120"/>
                      </a:endParaRPr>
                    </a:p>
                  </a:txBody>
                  <a:tcPr anchor="ctr"/>
                </a:tc>
              </a:tr>
              <a:tr h="857097">
                <a:tc>
                  <a:txBody>
                    <a:bodyPr/>
                    <a:lstStyle/>
                    <a:p>
                      <a:pPr algn="l"/>
                      <a:r>
                        <a:rPr lang="en-US" altLang="zh-TW" sz="2400" dirty="0" smtClean="0">
                          <a:latin typeface="標楷體" panose="03000509000000000000" pitchFamily="65" charset="-120"/>
                          <a:ea typeface="標楷體" panose="03000509000000000000" pitchFamily="65" charset="-120"/>
                        </a:rPr>
                        <a:t>4</a:t>
                      </a:r>
                      <a:r>
                        <a:rPr lang="zh-TW" altLang="en-US" sz="2400" dirty="0" smtClean="0">
                          <a:latin typeface="標楷體" panose="03000509000000000000" pitchFamily="65" charset="-120"/>
                          <a:ea typeface="標楷體" panose="03000509000000000000" pitchFamily="65" charset="-120"/>
                        </a:rPr>
                        <a:t>、安全提升</a:t>
                      </a:r>
                    </a:p>
                    <a:p>
                      <a:pPr algn="l"/>
                      <a:r>
                        <a:rPr lang="zh-TW" altLang="en-US" sz="2400" dirty="0" smtClean="0">
                          <a:latin typeface="標楷體" panose="03000509000000000000" pitchFamily="65" charset="-120"/>
                          <a:ea typeface="標楷體" panose="03000509000000000000" pitchFamily="65" charset="-120"/>
                        </a:rPr>
                        <a:t>      </a:t>
                      </a:r>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algn="l"/>
                      <a:r>
                        <a:rPr lang="en-US" altLang="zh-TW" sz="2400" dirty="0" smtClean="0">
                          <a:latin typeface="標楷體" panose="03000509000000000000" pitchFamily="65" charset="-120"/>
                          <a:ea typeface="標楷體" panose="03000509000000000000" pitchFamily="65" charset="-120"/>
                        </a:rPr>
                        <a:t>4.1 </a:t>
                      </a:r>
                      <a:r>
                        <a:rPr lang="zh-TW" altLang="en-US" sz="2400" dirty="0" smtClean="0">
                          <a:latin typeface="標楷體" panose="03000509000000000000" pitchFamily="65" charset="-120"/>
                          <a:ea typeface="標楷體" panose="03000509000000000000" pitchFamily="65" charset="-120"/>
                        </a:rPr>
                        <a:t>訓練及教育</a:t>
                      </a:r>
                    </a:p>
                    <a:p>
                      <a:pPr algn="l"/>
                      <a:r>
                        <a:rPr lang="en-US" altLang="zh-TW" sz="2400" dirty="0" smtClean="0">
                          <a:latin typeface="標楷體" panose="03000509000000000000" pitchFamily="65" charset="-120"/>
                          <a:ea typeface="標楷體" panose="03000509000000000000" pitchFamily="65" charset="-120"/>
                        </a:rPr>
                        <a:t>4.2 </a:t>
                      </a:r>
                      <a:r>
                        <a:rPr lang="zh-TW" altLang="en-US" sz="2400" dirty="0" smtClean="0">
                          <a:latin typeface="標楷體" panose="03000509000000000000" pitchFamily="65" charset="-120"/>
                          <a:ea typeface="標楷體" panose="03000509000000000000" pitchFamily="65" charset="-120"/>
                        </a:rPr>
                        <a:t>安全溝通</a:t>
                      </a:r>
                      <a:endParaRPr lang="zh-TW" altLang="en-US" sz="2400" dirty="0">
                        <a:latin typeface="標楷體" panose="03000509000000000000" pitchFamily="65" charset="-120"/>
                        <a:ea typeface="標楷體" panose="03000509000000000000" pitchFamily="65" charset="-120"/>
                      </a:endParaRPr>
                    </a:p>
                  </a:txBody>
                  <a:tcPr anchor="ctr"/>
                </a:tc>
              </a:tr>
            </a:tbl>
          </a:graphicData>
        </a:graphic>
      </p:graphicFrame>
      <p:sp>
        <p:nvSpPr>
          <p:cNvPr id="4" name="投影片編號版面配置區 3"/>
          <p:cNvSpPr>
            <a:spLocks noGrp="1"/>
          </p:cNvSpPr>
          <p:nvPr>
            <p:ph type="sldNum" sz="quarter" idx="12"/>
          </p:nvPr>
        </p:nvSpPr>
        <p:spPr/>
        <p:txBody>
          <a:bodyPr/>
          <a:lstStyle/>
          <a:p>
            <a:fld id="{6440C079-894A-457C-A98D-84D7BBA76A38}" type="slidenum">
              <a:rPr lang="zh-TW" altLang="en-US" smtClean="0"/>
              <a:t>31</a:t>
            </a:fld>
            <a:endParaRPr lang="zh-TW" altLang="en-US" dirty="0"/>
          </a:p>
        </p:txBody>
      </p:sp>
    </p:spTree>
    <p:extLst>
      <p:ext uri="{BB962C8B-B14F-4D97-AF65-F5344CB8AC3E}">
        <p14:creationId xmlns:p14="http://schemas.microsoft.com/office/powerpoint/2010/main" val="394505184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84083" y="1163914"/>
            <a:ext cx="6994689" cy="830997"/>
          </a:xfrm>
          <a:prstGeom prst="rect">
            <a:avLst/>
          </a:prstGeom>
        </p:spPr>
        <p:txBody>
          <a:bodyPr wrap="square">
            <a:spAutoFit/>
          </a:bodyPr>
          <a:lstStyle/>
          <a:p>
            <a:r>
              <a:rPr lang="zh-TW" altLang="en-US" sz="4800" dirty="0">
                <a:solidFill>
                  <a:srgbClr val="660033"/>
                </a:solidFill>
                <a:latin typeface="標楷體" panose="03000509000000000000" pitchFamily="65" charset="-120"/>
                <a:ea typeface="標楷體" panose="03000509000000000000" pitchFamily="65" charset="-120"/>
              </a:rPr>
              <a:t>航空站空側作業管理</a:t>
            </a:r>
            <a:r>
              <a:rPr lang="zh-TW" altLang="en-US" sz="4800" dirty="0" smtClean="0">
                <a:solidFill>
                  <a:srgbClr val="660033"/>
                </a:solidFill>
                <a:latin typeface="標楷體" panose="03000509000000000000" pitchFamily="65" charset="-120"/>
                <a:ea typeface="標楷體" panose="03000509000000000000" pitchFamily="65" charset="-120"/>
              </a:rPr>
              <a:t>手冊</a:t>
            </a:r>
            <a:endParaRPr lang="en-US" altLang="zh-TW" sz="4800" dirty="0">
              <a:solidFill>
                <a:srgbClr val="660033"/>
              </a:solidFill>
              <a:latin typeface="標楷體" panose="03000509000000000000" pitchFamily="65" charset="-120"/>
              <a:ea typeface="標楷體" panose="03000509000000000000" pitchFamily="65" charset="-120"/>
            </a:endParaRPr>
          </a:p>
        </p:txBody>
      </p:sp>
      <p:pic>
        <p:nvPicPr>
          <p:cNvPr id="3074" name="Picture 2" descr="「機場插圖」的圖片搜尋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777" y="2334869"/>
            <a:ext cx="5829300" cy="3781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782769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1102937" y="725550"/>
            <a:ext cx="6340197" cy="584775"/>
          </a:xfrm>
          <a:prstGeom prst="rect">
            <a:avLst/>
          </a:prstGeom>
          <a:noFill/>
        </p:spPr>
        <p:txBody>
          <a:bodyPr wrap="none" rtlCol="0">
            <a:spAutoFit/>
          </a:bodyPr>
          <a:lstStyle/>
          <a:p>
            <a:r>
              <a:rPr lang="zh-TW" altLang="en-US" sz="3200" dirty="0" smtClean="0">
                <a:latin typeface="標楷體" panose="03000509000000000000" pitchFamily="65" charset="-120"/>
                <a:ea typeface="標楷體" panose="03000509000000000000" pitchFamily="65" charset="-120"/>
              </a:rPr>
              <a:t>航空站安全管理系統組織架構範例</a:t>
            </a:r>
            <a:endParaRPr lang="zh-TW" altLang="en-US" sz="3200" dirty="0">
              <a:latin typeface="標楷體" panose="03000509000000000000" pitchFamily="65" charset="-120"/>
              <a:ea typeface="標楷體" panose="03000509000000000000" pitchFamily="65" charset="-120"/>
            </a:endParaRPr>
          </a:p>
        </p:txBody>
      </p:sp>
      <p:sp>
        <p:nvSpPr>
          <p:cNvPr id="5" name="文字方塊 4"/>
          <p:cNvSpPr txBox="1"/>
          <p:nvPr/>
        </p:nvSpPr>
        <p:spPr>
          <a:xfrm>
            <a:off x="2355574" y="1310325"/>
            <a:ext cx="354827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zh-TW" altLang="en-US" dirty="0" smtClean="0"/>
              <a:t>權責主管</a:t>
            </a:r>
            <a:r>
              <a:rPr lang="en-US" altLang="zh-TW" dirty="0" smtClean="0"/>
              <a:t>(</a:t>
            </a:r>
            <a:r>
              <a:rPr lang="zh-TW" altLang="en-US" dirty="0" smtClean="0"/>
              <a:t>站主任</a:t>
            </a:r>
            <a:r>
              <a:rPr lang="en-US" altLang="zh-TW" dirty="0" smtClean="0"/>
              <a:t>)</a:t>
            </a:r>
            <a:endParaRPr lang="zh-TW" altLang="en-US" dirty="0"/>
          </a:p>
        </p:txBody>
      </p:sp>
      <p:sp>
        <p:nvSpPr>
          <p:cNvPr id="7" name="文字方塊 6"/>
          <p:cNvSpPr txBox="1"/>
          <p:nvPr/>
        </p:nvSpPr>
        <p:spPr>
          <a:xfrm>
            <a:off x="6713883" y="2756453"/>
            <a:ext cx="2214769"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zh-TW" altLang="en-US" dirty="0" smtClean="0"/>
              <a:t>安全主管</a:t>
            </a:r>
            <a:endParaRPr lang="en-US" altLang="zh-TW" dirty="0" smtClean="0"/>
          </a:p>
          <a:p>
            <a:pPr algn="ctr"/>
            <a:r>
              <a:rPr lang="en-US" altLang="zh-TW" dirty="0" smtClean="0"/>
              <a:t>(</a:t>
            </a:r>
            <a:r>
              <a:rPr lang="zh-TW" altLang="en-US" dirty="0" smtClean="0"/>
              <a:t>航務組組長</a:t>
            </a:r>
            <a:r>
              <a:rPr lang="en-US" altLang="zh-TW" dirty="0" smtClean="0"/>
              <a:t>)</a:t>
            </a:r>
            <a:endParaRPr lang="zh-TW" altLang="en-US" dirty="0"/>
          </a:p>
        </p:txBody>
      </p:sp>
      <p:sp>
        <p:nvSpPr>
          <p:cNvPr id="8" name="文字方塊 7"/>
          <p:cNvSpPr txBox="1"/>
          <p:nvPr/>
        </p:nvSpPr>
        <p:spPr>
          <a:xfrm>
            <a:off x="6364357" y="5052820"/>
            <a:ext cx="2564295"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zh-TW" altLang="en-US" dirty="0" smtClean="0"/>
              <a:t>安全辦公室</a:t>
            </a:r>
            <a:endParaRPr lang="en-US" altLang="zh-TW" dirty="0" smtClean="0"/>
          </a:p>
          <a:p>
            <a:pPr algn="ctr"/>
            <a:r>
              <a:rPr lang="en-US" altLang="zh-TW" dirty="0" smtClean="0"/>
              <a:t>(</a:t>
            </a:r>
            <a:r>
              <a:rPr lang="zh-TW" altLang="en-US" dirty="0" smtClean="0"/>
              <a:t>航務組</a:t>
            </a:r>
            <a:r>
              <a:rPr lang="en-US" altLang="zh-TW" dirty="0" smtClean="0"/>
              <a:t>)</a:t>
            </a:r>
            <a:endParaRPr lang="zh-TW" altLang="en-US" dirty="0"/>
          </a:p>
        </p:txBody>
      </p:sp>
      <p:sp>
        <p:nvSpPr>
          <p:cNvPr id="9" name="文字方塊 8"/>
          <p:cNvSpPr txBox="1"/>
          <p:nvPr/>
        </p:nvSpPr>
        <p:spPr>
          <a:xfrm>
            <a:off x="1102937" y="2721883"/>
            <a:ext cx="3913438" cy="1477328"/>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zh-TW" altLang="en-US" dirty="0" smtClean="0"/>
              <a:t>安全委員會</a:t>
            </a:r>
            <a:endParaRPr lang="en-US" altLang="zh-TW" dirty="0" smtClean="0"/>
          </a:p>
          <a:p>
            <a:pPr algn="ctr"/>
            <a:r>
              <a:rPr lang="en-US" altLang="zh-TW" dirty="0" smtClean="0"/>
              <a:t>(</a:t>
            </a:r>
            <a:r>
              <a:rPr lang="zh-TW" altLang="en-US" dirty="0" smtClean="0"/>
              <a:t>成員組成</a:t>
            </a:r>
            <a:r>
              <a:rPr lang="en-US" altLang="zh-TW" dirty="0" smtClean="0"/>
              <a:t>:</a:t>
            </a:r>
            <a:r>
              <a:rPr lang="zh-TW" altLang="en-US" dirty="0" smtClean="0"/>
              <a:t>金門航空站、金門管制臺、金門助航臺、金門氣象臺、金門防衛指揮部、金門航警分駐所、航空公司、地勤公司、中油公司等</a:t>
            </a:r>
            <a:r>
              <a:rPr lang="zh-TW" altLang="en-US" dirty="0" smtClean="0">
                <a:solidFill>
                  <a:srgbClr val="FF0000"/>
                </a:solidFill>
              </a:rPr>
              <a:t>單位主管</a:t>
            </a:r>
            <a:r>
              <a:rPr lang="en-US" altLang="zh-TW" dirty="0" smtClean="0"/>
              <a:t>)</a:t>
            </a:r>
            <a:endParaRPr lang="zh-TW" altLang="en-US" dirty="0"/>
          </a:p>
        </p:txBody>
      </p:sp>
      <p:sp>
        <p:nvSpPr>
          <p:cNvPr id="3" name="文字方塊 2"/>
          <p:cNvSpPr txBox="1"/>
          <p:nvPr/>
        </p:nvSpPr>
        <p:spPr>
          <a:xfrm>
            <a:off x="2169242" y="2465025"/>
            <a:ext cx="520861" cy="523220"/>
          </a:xfrm>
          <a:prstGeom prst="rect">
            <a:avLst/>
          </a:prstGeom>
          <a:noFill/>
        </p:spPr>
        <p:txBody>
          <a:bodyPr wrap="square" rtlCol="0">
            <a:spAutoFit/>
          </a:bodyPr>
          <a:lstStyle/>
          <a:p>
            <a:r>
              <a:rPr lang="en-US" altLang="zh-TW" sz="2800" dirty="0" smtClean="0">
                <a:solidFill>
                  <a:srgbClr val="FF0000"/>
                </a:solidFill>
              </a:rPr>
              <a:t>*</a:t>
            </a:r>
            <a:endParaRPr lang="zh-TW" altLang="en-US" sz="2800" dirty="0">
              <a:solidFill>
                <a:srgbClr val="FF0000"/>
              </a:solidFill>
            </a:endParaRPr>
          </a:p>
        </p:txBody>
      </p:sp>
      <p:sp>
        <p:nvSpPr>
          <p:cNvPr id="10" name="文字方塊 9"/>
          <p:cNvSpPr txBox="1"/>
          <p:nvPr/>
        </p:nvSpPr>
        <p:spPr>
          <a:xfrm>
            <a:off x="1102937" y="5052820"/>
            <a:ext cx="3913438" cy="1477328"/>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zh-TW" altLang="en-US" dirty="0" smtClean="0"/>
              <a:t>安全委員會</a:t>
            </a:r>
            <a:endParaRPr lang="en-US" altLang="zh-TW" dirty="0" smtClean="0"/>
          </a:p>
          <a:p>
            <a:pPr algn="ctr"/>
            <a:r>
              <a:rPr lang="en-US" altLang="zh-TW" dirty="0" smtClean="0"/>
              <a:t>(</a:t>
            </a:r>
            <a:r>
              <a:rPr lang="zh-TW" altLang="en-US" dirty="0" smtClean="0"/>
              <a:t>成員組成</a:t>
            </a:r>
            <a:r>
              <a:rPr lang="en-US" altLang="zh-TW" dirty="0" smtClean="0"/>
              <a:t>:</a:t>
            </a:r>
            <a:r>
              <a:rPr lang="zh-TW" altLang="en-US" dirty="0" smtClean="0"/>
              <a:t>金門航空站、金門管制臺、金門助航臺、金門氣象臺、金門防衛指揮部、金門航警分駐所、航空公司、地勤公司、中油公司等</a:t>
            </a:r>
            <a:r>
              <a:rPr lang="zh-TW" altLang="en-US" dirty="0" smtClean="0">
                <a:solidFill>
                  <a:srgbClr val="FF0000"/>
                </a:solidFill>
              </a:rPr>
              <a:t>專責人員</a:t>
            </a:r>
            <a:r>
              <a:rPr lang="en-US" altLang="zh-TW" dirty="0" smtClean="0"/>
              <a:t>)</a:t>
            </a:r>
            <a:endParaRPr lang="zh-TW" altLang="en-US" dirty="0"/>
          </a:p>
        </p:txBody>
      </p:sp>
      <p:cxnSp>
        <p:nvCxnSpPr>
          <p:cNvPr id="11" name="直線單箭頭接點 10"/>
          <p:cNvCxnSpPr/>
          <p:nvPr/>
        </p:nvCxnSpPr>
        <p:spPr bwMode="auto">
          <a:xfrm>
            <a:off x="3059656" y="1800567"/>
            <a:ext cx="0" cy="905758"/>
          </a:xfrm>
          <a:prstGeom prst="straightConnector1">
            <a:avLst/>
          </a:prstGeom>
          <a:ln>
            <a:headEnd type="none" w="med" len="med"/>
            <a:tailEnd type="arrow"/>
          </a:ln>
        </p:spPr>
        <p:style>
          <a:lnRef idx="3">
            <a:schemeClr val="accent1"/>
          </a:lnRef>
          <a:fillRef idx="0">
            <a:schemeClr val="accent1"/>
          </a:fillRef>
          <a:effectRef idx="2">
            <a:schemeClr val="accent1"/>
          </a:effectRef>
          <a:fontRef idx="minor">
            <a:schemeClr val="tx1"/>
          </a:fontRef>
        </p:style>
      </p:cxnSp>
      <p:cxnSp>
        <p:nvCxnSpPr>
          <p:cNvPr id="13" name="直線單箭頭接點 12"/>
          <p:cNvCxnSpPr>
            <a:endCxn id="9" idx="2"/>
          </p:cNvCxnSpPr>
          <p:nvPr/>
        </p:nvCxnSpPr>
        <p:spPr bwMode="auto">
          <a:xfrm flipV="1">
            <a:off x="3059656" y="4199211"/>
            <a:ext cx="0" cy="841704"/>
          </a:xfrm>
          <a:prstGeom prst="straightConnector1">
            <a:avLst/>
          </a:prstGeom>
          <a:ln>
            <a:headEnd type="none" w="med" len="med"/>
            <a:tailEnd type="arrow"/>
          </a:ln>
        </p:spPr>
        <p:style>
          <a:lnRef idx="3">
            <a:schemeClr val="accent1"/>
          </a:lnRef>
          <a:fillRef idx="0">
            <a:schemeClr val="accent1"/>
          </a:fillRef>
          <a:effectRef idx="2">
            <a:schemeClr val="accent1"/>
          </a:effectRef>
          <a:fontRef idx="minor">
            <a:schemeClr val="tx1"/>
          </a:fontRef>
        </p:style>
      </p:cxnSp>
      <p:cxnSp>
        <p:nvCxnSpPr>
          <p:cNvPr id="19" name="直線單箭頭接點 18"/>
          <p:cNvCxnSpPr/>
          <p:nvPr/>
        </p:nvCxnSpPr>
        <p:spPr bwMode="auto">
          <a:xfrm flipH="1">
            <a:off x="5903846" y="1615902"/>
            <a:ext cx="1620074"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22" name="直線接點 21"/>
          <p:cNvCxnSpPr/>
          <p:nvPr/>
        </p:nvCxnSpPr>
        <p:spPr bwMode="auto">
          <a:xfrm>
            <a:off x="7523920" y="1615902"/>
            <a:ext cx="0" cy="1140551"/>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4" name="直線單箭頭接點 23"/>
          <p:cNvCxnSpPr>
            <a:endCxn id="7" idx="1"/>
          </p:cNvCxnSpPr>
          <p:nvPr/>
        </p:nvCxnSpPr>
        <p:spPr bwMode="auto">
          <a:xfrm>
            <a:off x="5016375" y="3079618"/>
            <a:ext cx="1697508" cy="1"/>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27" name="直線接點 26"/>
          <p:cNvCxnSpPr/>
          <p:nvPr/>
        </p:nvCxnSpPr>
        <p:spPr bwMode="auto">
          <a:xfrm flipH="1">
            <a:off x="7523920" y="3402784"/>
            <a:ext cx="13250" cy="1650036"/>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9" name="直線接點 28"/>
          <p:cNvCxnSpPr/>
          <p:nvPr/>
        </p:nvCxnSpPr>
        <p:spPr bwMode="auto">
          <a:xfrm flipH="1">
            <a:off x="5016376" y="3402784"/>
            <a:ext cx="1697507" cy="1650036"/>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30" name="文字方塊 29"/>
          <p:cNvSpPr txBox="1"/>
          <p:nvPr/>
        </p:nvSpPr>
        <p:spPr>
          <a:xfrm>
            <a:off x="1361633" y="2016900"/>
            <a:ext cx="1694622" cy="338554"/>
          </a:xfrm>
          <a:prstGeom prst="rect">
            <a:avLst/>
          </a:prstGeom>
          <a:noFill/>
        </p:spPr>
        <p:txBody>
          <a:bodyPr wrap="square" rtlCol="0">
            <a:spAutoFit/>
          </a:bodyPr>
          <a:lstStyle/>
          <a:p>
            <a:r>
              <a:rPr lang="zh-TW" altLang="en-US" sz="1600" dirty="0" smtClean="0"/>
              <a:t>主持安全委員會</a:t>
            </a:r>
            <a:endParaRPr lang="zh-TW" altLang="en-US" sz="1600" dirty="0"/>
          </a:p>
        </p:txBody>
      </p:sp>
      <p:sp>
        <p:nvSpPr>
          <p:cNvPr id="35" name="文字方塊 34"/>
          <p:cNvSpPr txBox="1"/>
          <p:nvPr/>
        </p:nvSpPr>
        <p:spPr>
          <a:xfrm>
            <a:off x="609696" y="4450786"/>
            <a:ext cx="2966032" cy="338554"/>
          </a:xfrm>
          <a:prstGeom prst="rect">
            <a:avLst/>
          </a:prstGeom>
          <a:noFill/>
        </p:spPr>
        <p:txBody>
          <a:bodyPr wrap="square" rtlCol="0">
            <a:spAutoFit/>
          </a:bodyPr>
          <a:lstStyle/>
          <a:p>
            <a:r>
              <a:rPr lang="zh-TW" altLang="en-US" sz="1600" dirty="0" smtClean="0"/>
              <a:t>決議事項須由安全委員會確認</a:t>
            </a:r>
            <a:endParaRPr lang="zh-TW" altLang="en-US" sz="1600" dirty="0"/>
          </a:p>
        </p:txBody>
      </p:sp>
      <p:sp>
        <p:nvSpPr>
          <p:cNvPr id="36" name="文字方塊 35"/>
          <p:cNvSpPr txBox="1"/>
          <p:nvPr/>
        </p:nvSpPr>
        <p:spPr>
          <a:xfrm>
            <a:off x="6423993" y="1914892"/>
            <a:ext cx="2504659" cy="338554"/>
          </a:xfrm>
          <a:prstGeom prst="rect">
            <a:avLst/>
          </a:prstGeom>
          <a:noFill/>
        </p:spPr>
        <p:txBody>
          <a:bodyPr wrap="square" rtlCol="0">
            <a:spAutoFit/>
          </a:bodyPr>
          <a:lstStyle/>
          <a:p>
            <a:r>
              <a:rPr lang="zh-TW" altLang="en-US" sz="1600" dirty="0" smtClean="0"/>
              <a:t>針對安全事件進行報告</a:t>
            </a:r>
            <a:endParaRPr lang="zh-TW" altLang="en-US" sz="1600" dirty="0"/>
          </a:p>
        </p:txBody>
      </p:sp>
      <p:sp>
        <p:nvSpPr>
          <p:cNvPr id="37" name="文字方塊 36"/>
          <p:cNvSpPr txBox="1"/>
          <p:nvPr/>
        </p:nvSpPr>
        <p:spPr>
          <a:xfrm>
            <a:off x="5122370" y="2494843"/>
            <a:ext cx="1485518" cy="584775"/>
          </a:xfrm>
          <a:prstGeom prst="rect">
            <a:avLst/>
          </a:prstGeom>
          <a:noFill/>
        </p:spPr>
        <p:txBody>
          <a:bodyPr wrap="square" rtlCol="0">
            <a:spAutoFit/>
          </a:bodyPr>
          <a:lstStyle/>
          <a:p>
            <a:r>
              <a:rPr lang="zh-TW" altLang="en-US" sz="1600" dirty="0" smtClean="0"/>
              <a:t>針對安全事項提供說明意見</a:t>
            </a:r>
            <a:endParaRPr lang="zh-TW" altLang="en-US" sz="1600" dirty="0"/>
          </a:p>
        </p:txBody>
      </p:sp>
    </p:spTree>
    <p:extLst>
      <p:ext uri="{BB962C8B-B14F-4D97-AF65-F5344CB8AC3E}">
        <p14:creationId xmlns:p14="http://schemas.microsoft.com/office/powerpoint/2010/main" val="319219966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10705" y="756602"/>
            <a:ext cx="6047295" cy="584775"/>
          </a:xfrm>
          <a:prstGeom prst="rect">
            <a:avLst/>
          </a:prstGeom>
        </p:spPr>
        <p:txBody>
          <a:bodyPr wrap="square">
            <a:spAutoFit/>
          </a:bodyPr>
          <a:lstStyle/>
          <a:p>
            <a:pPr marL="0" lvl="2">
              <a:spcBef>
                <a:spcPts val="600"/>
              </a:spcBef>
              <a:spcAft>
                <a:spcPts val="600"/>
              </a:spcAft>
              <a:buSzPts val="1200"/>
              <a:tabLst>
                <a:tab pos="1357630" algn="l"/>
                <a:tab pos="800100" algn="l"/>
                <a:tab pos="1357630" algn="l"/>
              </a:tabLst>
            </a:pPr>
            <a:r>
              <a:rPr lang="x-none" altLang="zh-TW" sz="3200" b="1" kern="100" dirty="0" smtClean="0">
                <a:solidFill>
                  <a:srgbClr val="0070C0"/>
                </a:solidFill>
                <a:latin typeface="標楷體" panose="03000509000000000000" pitchFamily="65" charset="-120"/>
                <a:ea typeface="標楷體" panose="03000509000000000000" pitchFamily="65" charset="-120"/>
              </a:rPr>
              <a:t>安全委員會之</a:t>
            </a:r>
            <a:r>
              <a:rPr lang="en-US" altLang="zh-TW" sz="3200" b="1" kern="100" dirty="0" smtClean="0">
                <a:solidFill>
                  <a:srgbClr val="FF0000"/>
                </a:solidFill>
                <a:latin typeface="標楷體" panose="03000509000000000000" pitchFamily="65" charset="-120"/>
                <a:ea typeface="標楷體" panose="03000509000000000000" pitchFamily="65" charset="-120"/>
              </a:rPr>
              <a:t>*</a:t>
            </a:r>
            <a:r>
              <a:rPr lang="x-none" altLang="zh-TW" sz="3200" b="1" u="sng" kern="100" dirty="0" smtClean="0">
                <a:solidFill>
                  <a:srgbClr val="0070C0"/>
                </a:solidFill>
                <a:latin typeface="標楷體" panose="03000509000000000000" pitchFamily="65" charset="-120"/>
                <a:ea typeface="標楷體" panose="03000509000000000000" pitchFamily="65" charset="-120"/>
              </a:rPr>
              <a:t>主要職責</a:t>
            </a:r>
            <a:r>
              <a:rPr lang="x-none" altLang="zh-TW" sz="3200" b="1" kern="100" dirty="0" smtClean="0">
                <a:solidFill>
                  <a:srgbClr val="0070C0"/>
                </a:solidFill>
                <a:latin typeface="標楷體" panose="03000509000000000000" pitchFamily="65" charset="-120"/>
                <a:ea typeface="標楷體" panose="03000509000000000000" pitchFamily="65" charset="-120"/>
              </a:rPr>
              <a:t>如下</a:t>
            </a:r>
            <a:r>
              <a:rPr lang="x-none" altLang="zh-TW" sz="3200" b="1" kern="100" dirty="0">
                <a:solidFill>
                  <a:srgbClr val="0070C0"/>
                </a:solidFill>
                <a:latin typeface="標楷體" panose="03000509000000000000" pitchFamily="65" charset="-120"/>
                <a:ea typeface="標楷體" panose="03000509000000000000" pitchFamily="65" charset="-120"/>
              </a:rPr>
              <a:t>：</a:t>
            </a:r>
            <a:endParaRPr lang="zh-TW" altLang="zh-TW" sz="3200" b="1" kern="100" dirty="0">
              <a:solidFill>
                <a:srgbClr val="0070C0"/>
              </a:solidFill>
              <a:latin typeface="Times New Roman" panose="02020603050405020304" pitchFamily="18" charset="0"/>
              <a:ea typeface="標楷體" panose="03000509000000000000" pitchFamily="65" charset="-120"/>
            </a:endParaRPr>
          </a:p>
        </p:txBody>
      </p:sp>
      <p:sp>
        <p:nvSpPr>
          <p:cNvPr id="5" name="矩形 4"/>
          <p:cNvSpPr/>
          <p:nvPr/>
        </p:nvSpPr>
        <p:spPr>
          <a:xfrm>
            <a:off x="513759" y="1533024"/>
            <a:ext cx="7989218" cy="3539430"/>
          </a:xfrm>
          <a:prstGeom prst="rect">
            <a:avLst/>
          </a:prstGeom>
        </p:spPr>
        <p:txBody>
          <a:bodyPr wrap="square">
            <a:spAutoFit/>
          </a:bodyPr>
          <a:lstStyle/>
          <a:p>
            <a:r>
              <a:rPr lang="en-US" altLang="zh-TW" sz="2800" dirty="0" smtClean="0">
                <a:latin typeface="標楷體" panose="03000509000000000000" pitchFamily="65" charset="-120"/>
                <a:ea typeface="標楷體" panose="03000509000000000000" pitchFamily="65" charset="-120"/>
              </a:rPr>
              <a:t>1.</a:t>
            </a:r>
            <a:r>
              <a:rPr lang="zh-TW" altLang="en-US" sz="2800" dirty="0" smtClean="0">
                <a:latin typeface="標楷體" panose="03000509000000000000" pitchFamily="65" charset="-120"/>
                <a:ea typeface="標楷體" panose="03000509000000000000" pitchFamily="65" charset="-120"/>
              </a:rPr>
              <a:t> 監控</a:t>
            </a:r>
            <a:r>
              <a:rPr lang="zh-TW" altLang="en-US" sz="2800" dirty="0">
                <a:latin typeface="標楷體" panose="03000509000000000000" pitchFamily="65" charset="-120"/>
                <a:ea typeface="標楷體" panose="03000509000000000000" pitchFamily="65" charset="-120"/>
              </a:rPr>
              <a:t>該航空站安全管理系統之有效性。</a:t>
            </a:r>
          </a:p>
          <a:p>
            <a:r>
              <a:rPr lang="en-US" altLang="zh-TW" sz="2800" dirty="0" smtClean="0">
                <a:latin typeface="標楷體" panose="03000509000000000000" pitchFamily="65" charset="-120"/>
                <a:ea typeface="標楷體" panose="03000509000000000000" pitchFamily="65" charset="-120"/>
              </a:rPr>
              <a:t>2.</a:t>
            </a:r>
            <a:r>
              <a:rPr lang="zh-TW" altLang="en-US" sz="2800" dirty="0" smtClean="0">
                <a:latin typeface="標楷體" panose="03000509000000000000" pitchFamily="65" charset="-120"/>
                <a:ea typeface="標楷體" panose="03000509000000000000" pitchFamily="65" charset="-120"/>
              </a:rPr>
              <a:t> 監控</a:t>
            </a:r>
            <a:r>
              <a:rPr lang="zh-TW" altLang="en-US" sz="2800" dirty="0">
                <a:latin typeface="標楷體" panose="03000509000000000000" pitchFamily="65" charset="-120"/>
                <a:ea typeface="標楷體" panose="03000509000000000000" pitchFamily="65" charset="-120"/>
              </a:rPr>
              <a:t>各項改善措施均適時且適當地執行。</a:t>
            </a:r>
          </a:p>
          <a:p>
            <a:pPr marL="536575" indent="-536575"/>
            <a:r>
              <a:rPr lang="en-US" altLang="zh-TW" sz="2800" dirty="0" smtClean="0">
                <a:latin typeface="標楷體" panose="03000509000000000000" pitchFamily="65" charset="-120"/>
                <a:ea typeface="標楷體" panose="03000509000000000000" pitchFamily="65" charset="-120"/>
              </a:rPr>
              <a:t>3.</a:t>
            </a:r>
            <a:r>
              <a:rPr lang="zh-TW" altLang="en-US" sz="2800" dirty="0" smtClean="0">
                <a:latin typeface="標楷體" panose="03000509000000000000" pitchFamily="65" charset="-120"/>
                <a:ea typeface="標楷體" panose="03000509000000000000" pitchFamily="65" charset="-120"/>
              </a:rPr>
              <a:t> 依據</a:t>
            </a:r>
            <a:r>
              <a:rPr lang="zh-TW" altLang="en-US" sz="2800" dirty="0">
                <a:latin typeface="標楷體" panose="03000509000000000000" pitchFamily="65" charset="-120"/>
                <a:ea typeface="標楷體" panose="03000509000000000000" pitchFamily="65" charset="-120"/>
              </a:rPr>
              <a:t>該航空站之安全政策及安全目標，監控安全績效。</a:t>
            </a:r>
          </a:p>
          <a:p>
            <a:r>
              <a:rPr lang="en-US" altLang="zh-TW" sz="2800" dirty="0" smtClean="0">
                <a:latin typeface="標楷體" panose="03000509000000000000" pitchFamily="65" charset="-120"/>
                <a:ea typeface="標楷體" panose="03000509000000000000" pitchFamily="65" charset="-120"/>
              </a:rPr>
              <a:t>4.</a:t>
            </a:r>
            <a:r>
              <a:rPr lang="zh-TW" altLang="en-US" sz="2800" dirty="0" smtClean="0">
                <a:latin typeface="標楷體" panose="03000509000000000000" pitchFamily="65" charset="-120"/>
                <a:ea typeface="標楷體" panose="03000509000000000000" pitchFamily="65" charset="-120"/>
              </a:rPr>
              <a:t> 監控</a:t>
            </a:r>
            <a:r>
              <a:rPr lang="zh-TW" altLang="en-US" sz="2800" dirty="0">
                <a:latin typeface="標楷體" panose="03000509000000000000" pitchFamily="65" charset="-120"/>
                <a:ea typeface="標楷體" panose="03000509000000000000" pitchFamily="65" charset="-120"/>
              </a:rPr>
              <a:t>該航空站安全管理系統實施過程之有效性。</a:t>
            </a:r>
          </a:p>
          <a:p>
            <a:r>
              <a:rPr lang="en-US" altLang="zh-TW" sz="2800" dirty="0" smtClean="0">
                <a:latin typeface="標楷體" panose="03000509000000000000" pitchFamily="65" charset="-120"/>
                <a:ea typeface="標楷體" panose="03000509000000000000" pitchFamily="65" charset="-120"/>
              </a:rPr>
              <a:t>5.</a:t>
            </a:r>
            <a:r>
              <a:rPr lang="zh-TW" altLang="en-US" sz="2800" dirty="0" smtClean="0">
                <a:latin typeface="標楷體" panose="03000509000000000000" pitchFamily="65" charset="-120"/>
                <a:ea typeface="標楷體" panose="03000509000000000000" pitchFamily="65" charset="-120"/>
              </a:rPr>
              <a:t> 監控</a:t>
            </a:r>
            <a:r>
              <a:rPr lang="zh-TW" altLang="en-US" sz="2800" dirty="0">
                <a:latin typeface="標楷體" panose="03000509000000000000" pitchFamily="65" charset="-120"/>
                <a:ea typeface="標楷體" panose="03000509000000000000" pitchFamily="65" charset="-120"/>
              </a:rPr>
              <a:t>該航空站對承包商安全監督之有效性。</a:t>
            </a:r>
          </a:p>
          <a:p>
            <a:pPr marL="536575" indent="-536575"/>
            <a:r>
              <a:rPr lang="en-US" altLang="zh-TW" sz="2800" dirty="0" smtClean="0">
                <a:latin typeface="標楷體" panose="03000509000000000000" pitchFamily="65" charset="-120"/>
                <a:ea typeface="標楷體" panose="03000509000000000000" pitchFamily="65" charset="-120"/>
              </a:rPr>
              <a:t>6.</a:t>
            </a:r>
            <a:r>
              <a:rPr lang="zh-TW" altLang="en-US" sz="2800" dirty="0" smtClean="0">
                <a:latin typeface="標楷體" panose="03000509000000000000" pitchFamily="65" charset="-120"/>
                <a:ea typeface="標楷體" panose="03000509000000000000" pitchFamily="65" charset="-120"/>
              </a:rPr>
              <a:t> 確認</a:t>
            </a:r>
            <a:r>
              <a:rPr lang="zh-TW" altLang="en-US" sz="2800" dirty="0">
                <a:latin typeface="標楷體" panose="03000509000000000000" pitchFamily="65" charset="-120"/>
                <a:ea typeface="標楷體" panose="03000509000000000000" pitchFamily="65" charset="-120"/>
              </a:rPr>
              <a:t>相關資源之適當運用，以達成優於法規要求之</a:t>
            </a:r>
            <a:r>
              <a:rPr lang="zh-TW" altLang="en-US" sz="2800" dirty="0" smtClean="0">
                <a:latin typeface="標楷體" panose="03000509000000000000" pitchFamily="65" charset="-120"/>
                <a:ea typeface="標楷體" panose="03000509000000000000" pitchFamily="65" charset="-120"/>
              </a:rPr>
              <a:t>安全績效</a:t>
            </a:r>
            <a:r>
              <a:rPr lang="zh-TW" altLang="en-US" sz="2800" dirty="0">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141564120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10705" y="733452"/>
            <a:ext cx="6047295" cy="584775"/>
          </a:xfrm>
          <a:prstGeom prst="rect">
            <a:avLst/>
          </a:prstGeom>
        </p:spPr>
        <p:txBody>
          <a:bodyPr wrap="square">
            <a:spAutoFit/>
          </a:bodyPr>
          <a:lstStyle/>
          <a:p>
            <a:pPr marL="0" lvl="2">
              <a:spcBef>
                <a:spcPts val="600"/>
              </a:spcBef>
              <a:spcAft>
                <a:spcPts val="600"/>
              </a:spcAft>
              <a:buSzPts val="1200"/>
              <a:tabLst>
                <a:tab pos="1357630" algn="l"/>
                <a:tab pos="800100" algn="l"/>
                <a:tab pos="1357630" algn="l"/>
              </a:tabLst>
            </a:pPr>
            <a:r>
              <a:rPr lang="zh-TW" altLang="en-US" sz="3200" b="1" kern="100" dirty="0">
                <a:solidFill>
                  <a:srgbClr val="0070C0"/>
                </a:solidFill>
                <a:latin typeface="標楷體" panose="03000509000000000000" pitchFamily="65" charset="-120"/>
                <a:ea typeface="標楷體" panose="03000509000000000000" pitchFamily="65" charset="-120"/>
              </a:rPr>
              <a:t>安全工作小組之主要職責如下</a:t>
            </a:r>
            <a:r>
              <a:rPr lang="x-none" altLang="zh-TW" sz="3200" b="1" kern="100" dirty="0" smtClean="0">
                <a:solidFill>
                  <a:srgbClr val="0070C0"/>
                </a:solidFill>
                <a:latin typeface="標楷體" panose="03000509000000000000" pitchFamily="65" charset="-120"/>
                <a:ea typeface="標楷體" panose="03000509000000000000" pitchFamily="65" charset="-120"/>
              </a:rPr>
              <a:t>：</a:t>
            </a:r>
            <a:endParaRPr lang="zh-TW" altLang="zh-TW" sz="3200" b="1" kern="100" dirty="0">
              <a:solidFill>
                <a:srgbClr val="0070C0"/>
              </a:solidFill>
              <a:latin typeface="Times New Roman" panose="02020603050405020304" pitchFamily="18" charset="0"/>
              <a:ea typeface="標楷體" panose="03000509000000000000" pitchFamily="65" charset="-120"/>
            </a:endParaRPr>
          </a:p>
        </p:txBody>
      </p:sp>
      <p:sp>
        <p:nvSpPr>
          <p:cNvPr id="5" name="矩形 4"/>
          <p:cNvSpPr/>
          <p:nvPr/>
        </p:nvSpPr>
        <p:spPr>
          <a:xfrm>
            <a:off x="504333" y="1467037"/>
            <a:ext cx="7989218" cy="5262979"/>
          </a:xfrm>
          <a:prstGeom prst="rect">
            <a:avLst/>
          </a:prstGeom>
        </p:spPr>
        <p:txBody>
          <a:bodyPr wrap="square">
            <a:spAutoFit/>
          </a:bodyPr>
          <a:lstStyle/>
          <a:p>
            <a:pPr marL="514350" indent="-514350">
              <a:buAutoNum type="arabicPeriod"/>
            </a:pPr>
            <a:r>
              <a:rPr lang="zh-TW" altLang="en-US" sz="2800" dirty="0" smtClean="0">
                <a:latin typeface="標楷體" panose="03000509000000000000" pitchFamily="65" charset="-120"/>
                <a:ea typeface="標楷體" panose="03000509000000000000" pitchFamily="65" charset="-120"/>
              </a:rPr>
              <a:t>監督</a:t>
            </a:r>
            <a:r>
              <a:rPr lang="zh-TW" altLang="en-US" sz="2800" dirty="0">
                <a:latin typeface="標楷體" panose="03000509000000000000" pitchFamily="65" charset="-120"/>
                <a:ea typeface="標楷體" panose="03000509000000000000" pitchFamily="65" charset="-120"/>
              </a:rPr>
              <a:t>各項作業之安全績效，確認已執行適當之安全風險管理程序，相關人員已建立安全意識</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514350" indent="-514350">
              <a:buAutoNum type="arabicPeriod"/>
            </a:pPr>
            <a:r>
              <a:rPr lang="zh-TW" altLang="en-US" sz="2800" dirty="0" smtClean="0">
                <a:latin typeface="標楷體" panose="03000509000000000000" pitchFamily="65" charset="-120"/>
                <a:ea typeface="標楷體" panose="03000509000000000000" pitchFamily="65" charset="-120"/>
              </a:rPr>
              <a:t>對</a:t>
            </a:r>
            <a:r>
              <a:rPr lang="zh-TW" altLang="en-US" sz="2800" dirty="0">
                <a:latin typeface="標楷體" panose="03000509000000000000" pitchFamily="65" charset="-120"/>
                <a:ea typeface="標楷體" panose="03000509000000000000" pitchFamily="65" charset="-120"/>
              </a:rPr>
              <a:t>已識別危害之降低風險策略進行協調，並確認安全資料之蒐集與回饋均已妥善辦理</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514350" indent="-514350">
              <a:buAutoNum type="arabicPeriod"/>
            </a:pPr>
            <a:r>
              <a:rPr lang="zh-TW" altLang="en-US" sz="2800" dirty="0">
                <a:latin typeface="標楷體" panose="03000509000000000000" pitchFamily="65" charset="-120"/>
                <a:ea typeface="標楷體" panose="03000509000000000000" pitchFamily="65" charset="-120"/>
              </a:rPr>
              <a:t>採取作業變更或新技術時，評估對安全之影響</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514350" indent="-514350">
              <a:buFontTx/>
              <a:buAutoNum type="arabicPeriod"/>
            </a:pPr>
            <a:r>
              <a:rPr lang="zh-TW" altLang="en-US" sz="2800" dirty="0">
                <a:latin typeface="標楷體" panose="03000509000000000000" pitchFamily="65" charset="-120"/>
                <a:ea typeface="標楷體" panose="03000509000000000000" pitchFamily="65" charset="-120"/>
              </a:rPr>
              <a:t>協調改善計畫之執行，並確認適時且適當地執行改善措施。</a:t>
            </a:r>
          </a:p>
          <a:p>
            <a:pPr marL="514350" indent="-514350">
              <a:buAutoNum type="arabicPeriod"/>
            </a:pPr>
            <a:r>
              <a:rPr lang="zh-TW" altLang="en-US" sz="2800" dirty="0">
                <a:latin typeface="標楷體" panose="03000509000000000000" pitchFamily="65" charset="-120"/>
                <a:ea typeface="標楷體" panose="03000509000000000000" pitchFamily="65" charset="-120"/>
              </a:rPr>
              <a:t>檢視前次安全建議之執行成效</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514350" indent="-514350">
              <a:buFontTx/>
              <a:buAutoNum type="arabicPeriod"/>
            </a:pPr>
            <a:r>
              <a:rPr lang="zh-TW" altLang="en-US" sz="2800" dirty="0">
                <a:latin typeface="標楷體" panose="03000509000000000000" pitchFamily="65" charset="-120"/>
                <a:ea typeface="標楷體" panose="03000509000000000000" pitchFamily="65" charset="-120"/>
              </a:rPr>
              <a:t>監督安全提升活動，以加深相關人員對安全議題之意識，並確認提供相關人員均有適當機會參與安全管理活動。</a:t>
            </a:r>
          </a:p>
          <a:p>
            <a:endParaRPr lang="zh-TW" altLang="en-US"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51196637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10705" y="954126"/>
            <a:ext cx="6047295" cy="584775"/>
          </a:xfrm>
          <a:prstGeom prst="rect">
            <a:avLst/>
          </a:prstGeom>
        </p:spPr>
        <p:txBody>
          <a:bodyPr wrap="square">
            <a:spAutoFit/>
          </a:bodyPr>
          <a:lstStyle/>
          <a:p>
            <a:pPr marL="0" lvl="2">
              <a:spcBef>
                <a:spcPts val="600"/>
              </a:spcBef>
              <a:spcAft>
                <a:spcPts val="600"/>
              </a:spcAft>
              <a:buSzPts val="1200"/>
              <a:tabLst>
                <a:tab pos="1357630" algn="l"/>
                <a:tab pos="800100" algn="l"/>
                <a:tab pos="1357630" algn="l"/>
              </a:tabLst>
            </a:pPr>
            <a:r>
              <a:rPr lang="zh-TW" altLang="en-US" sz="3200" b="1" kern="100" dirty="0" smtClean="0">
                <a:solidFill>
                  <a:srgbClr val="0070C0"/>
                </a:solidFill>
                <a:latin typeface="標楷體" panose="03000509000000000000" pitchFamily="65" charset="-120"/>
                <a:ea typeface="標楷體" panose="03000509000000000000" pitchFamily="65" charset="-120"/>
              </a:rPr>
              <a:t>其他相關規定</a:t>
            </a:r>
            <a:r>
              <a:rPr lang="x-none" altLang="zh-TW" sz="3200" b="1" kern="100" dirty="0" smtClean="0">
                <a:solidFill>
                  <a:srgbClr val="0070C0"/>
                </a:solidFill>
                <a:latin typeface="標楷體" panose="03000509000000000000" pitchFamily="65" charset="-120"/>
                <a:ea typeface="標楷體" panose="03000509000000000000" pitchFamily="65" charset="-120"/>
              </a:rPr>
              <a:t>：</a:t>
            </a:r>
            <a:endParaRPr lang="zh-TW" altLang="zh-TW" sz="3200" b="1" kern="100" dirty="0">
              <a:solidFill>
                <a:srgbClr val="0070C0"/>
              </a:solidFill>
              <a:latin typeface="Times New Roman" panose="02020603050405020304" pitchFamily="18" charset="0"/>
              <a:ea typeface="標楷體" panose="03000509000000000000" pitchFamily="65" charset="-120"/>
            </a:endParaRPr>
          </a:p>
        </p:txBody>
      </p:sp>
      <p:sp>
        <p:nvSpPr>
          <p:cNvPr id="3" name="矩形 2"/>
          <p:cNvSpPr/>
          <p:nvPr/>
        </p:nvSpPr>
        <p:spPr>
          <a:xfrm>
            <a:off x="810705" y="1734562"/>
            <a:ext cx="7494309" cy="4124206"/>
          </a:xfrm>
          <a:prstGeom prst="rect">
            <a:avLst/>
          </a:prstGeom>
        </p:spPr>
        <p:txBody>
          <a:bodyPr wrap="square">
            <a:spAutoFit/>
          </a:bodyPr>
          <a:lstStyle/>
          <a:p>
            <a:pPr marL="263525" lvl="2" indent="-263525">
              <a:spcBef>
                <a:spcPts val="600"/>
              </a:spcBef>
              <a:spcAft>
                <a:spcPts val="600"/>
              </a:spcAft>
              <a:buSzPts val="1200"/>
              <a:tabLst>
                <a:tab pos="0" algn="l"/>
                <a:tab pos="179388" algn="l"/>
                <a:tab pos="1357313" algn="l"/>
                <a:tab pos="1357313" algn="l"/>
              </a:tabLst>
            </a:pPr>
            <a:r>
              <a:rPr lang="zh-TW" altLang="en-US" sz="2800" dirty="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航空站</a:t>
            </a:r>
            <a:r>
              <a:rPr lang="zh-TW" altLang="en-US" sz="2800" dirty="0">
                <a:latin typeface="標楷體" panose="03000509000000000000" pitchFamily="65" charset="-120"/>
                <a:ea typeface="標楷體" panose="03000509000000000000" pitchFamily="65" charset="-120"/>
              </a:rPr>
              <a:t>經營人應訂定安全管理系統內部查核計畫，每年應至少實施乙次內部查核，查核內容包括安全管理系統、空側設施及作業安全之相關程序及項目。安全管理系統查核報告應陳報權責主管</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263525" lvl="2" indent="-263525">
              <a:spcBef>
                <a:spcPts val="600"/>
              </a:spcBef>
              <a:spcAft>
                <a:spcPts val="600"/>
              </a:spcAft>
              <a:buSzPts val="1200"/>
              <a:tabLst>
                <a:tab pos="0" algn="l"/>
                <a:tab pos="179388" algn="l"/>
                <a:tab pos="1357313" algn="l"/>
                <a:tab pos="1357313" algn="l"/>
              </a:tabLst>
            </a:pPr>
            <a:r>
              <a:rPr lang="zh-TW" altLang="en-US" sz="2800" dirty="0">
                <a:latin typeface="標楷體" panose="03000509000000000000" pitchFamily="65" charset="-120"/>
                <a:ea typeface="標楷體" panose="03000509000000000000" pitchFamily="65" charset="-120"/>
              </a:rPr>
              <a:t>・航空站經營人應配合民航局「國家民用航空安全計畫」，訂定安全績效目標及相關指標，並確實控管。</a:t>
            </a:r>
          </a:p>
          <a:p>
            <a:pPr marL="0" lvl="2" indent="-342900">
              <a:spcBef>
                <a:spcPts val="600"/>
              </a:spcBef>
              <a:spcAft>
                <a:spcPts val="600"/>
              </a:spcAft>
              <a:buSzPts val="1200"/>
              <a:buFont typeface="Times New Roman" panose="02020603050405020304" pitchFamily="18" charset="0"/>
              <a:buAutoNum type="arabicPeriod"/>
              <a:tabLst>
                <a:tab pos="0" algn="l"/>
                <a:tab pos="179388" algn="l"/>
                <a:tab pos="1357313" algn="l"/>
                <a:tab pos="1357313" algn="l"/>
              </a:tabLst>
            </a:pPr>
            <a:endParaRPr lang="zh-TW" altLang="en-US" dirty="0"/>
          </a:p>
        </p:txBody>
      </p:sp>
    </p:spTree>
    <p:extLst>
      <p:ext uri="{BB962C8B-B14F-4D97-AF65-F5344CB8AC3E}">
        <p14:creationId xmlns:p14="http://schemas.microsoft.com/office/powerpoint/2010/main" val="41210096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3" name="圖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9029" y="1979630"/>
            <a:ext cx="4136296" cy="2981580"/>
          </a:xfrm>
          <a:prstGeom prst="rect">
            <a:avLst/>
          </a:prstGeom>
        </p:spPr>
      </p:pic>
    </p:spTree>
    <p:extLst>
      <p:ext uri="{BB962C8B-B14F-4D97-AF65-F5344CB8AC3E}">
        <p14:creationId xmlns:p14="http://schemas.microsoft.com/office/powerpoint/2010/main" val="1663201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351590" y="963581"/>
            <a:ext cx="8315325" cy="720725"/>
          </a:xfrm>
        </p:spPr>
        <p:txBody>
          <a:bodyPr>
            <a:normAutofit/>
          </a:bodyPr>
          <a:lstStyle/>
          <a:p>
            <a:r>
              <a:rPr lang="en-GB" altLang="zh-TW" sz="3600" dirty="0" smtClean="0">
                <a:latin typeface="Calibri" panose="020F0502020204030204" pitchFamily="34" charset="0"/>
              </a:rPr>
              <a:t>Concept of safety (Doc 9859</a:t>
            </a:r>
            <a:r>
              <a:rPr lang="zh-TW" altLang="en-US" sz="3600" dirty="0" smtClean="0">
                <a:latin typeface="Calibri" panose="020F0502020204030204" pitchFamily="34" charset="0"/>
              </a:rPr>
              <a:t> </a:t>
            </a:r>
            <a:r>
              <a:rPr lang="en-US" altLang="zh-TW" sz="3600" dirty="0" smtClean="0">
                <a:solidFill>
                  <a:schemeClr val="accent6">
                    <a:lumMod val="60000"/>
                    <a:lumOff val="40000"/>
                  </a:schemeClr>
                </a:solidFill>
                <a:latin typeface="Calibri" panose="020F0502020204030204" pitchFamily="34" charset="0"/>
              </a:rPr>
              <a:t>4</a:t>
            </a:r>
            <a:r>
              <a:rPr lang="en-US" altLang="zh-TW" sz="3600" baseline="30000" dirty="0" smtClean="0">
                <a:solidFill>
                  <a:schemeClr val="accent6">
                    <a:lumMod val="60000"/>
                    <a:lumOff val="40000"/>
                  </a:schemeClr>
                </a:solidFill>
                <a:latin typeface="Calibri" panose="020F0502020204030204" pitchFamily="34" charset="0"/>
              </a:rPr>
              <a:t>th</a:t>
            </a:r>
            <a:r>
              <a:rPr lang="en-US" altLang="zh-TW" sz="3600" dirty="0" smtClean="0">
                <a:latin typeface="Calibri" panose="020F0502020204030204" pitchFamily="34" charset="0"/>
              </a:rPr>
              <a:t> Ed.</a:t>
            </a:r>
            <a:r>
              <a:rPr lang="en-GB" altLang="zh-TW" sz="3600" dirty="0" smtClean="0">
                <a:latin typeface="Calibri" panose="020F0502020204030204" pitchFamily="34" charset="0"/>
              </a:rPr>
              <a:t>)</a:t>
            </a:r>
          </a:p>
        </p:txBody>
      </p:sp>
      <p:sp>
        <p:nvSpPr>
          <p:cNvPr id="21507" name="Content Placeholder 2"/>
          <p:cNvSpPr>
            <a:spLocks noGrp="1"/>
          </p:cNvSpPr>
          <p:nvPr>
            <p:ph idx="1"/>
          </p:nvPr>
        </p:nvSpPr>
        <p:spPr>
          <a:xfrm>
            <a:off x="628650" y="1825625"/>
            <a:ext cx="7761206" cy="4351338"/>
          </a:xfrm>
        </p:spPr>
        <p:txBody>
          <a:bodyPr>
            <a:normAutofit fontScale="92500"/>
          </a:bodyPr>
          <a:lstStyle/>
          <a:p>
            <a:pPr>
              <a:lnSpc>
                <a:spcPct val="100000"/>
              </a:lnSpc>
              <a:spcAft>
                <a:spcPts val="600"/>
              </a:spcAft>
            </a:pPr>
            <a:r>
              <a:rPr lang="en-US" altLang="zh-TW" sz="3200" b="0" dirty="0" smtClean="0">
                <a:latin typeface="Calibri" panose="020F0502020204030204" pitchFamily="34" charset="0"/>
              </a:rPr>
              <a:t>Within </a:t>
            </a:r>
            <a:r>
              <a:rPr lang="en-US" altLang="zh-TW" sz="3200" b="0" dirty="0">
                <a:latin typeface="Calibri" panose="020F0502020204030204" pitchFamily="34" charset="0"/>
              </a:rPr>
              <a:t>the context of aviation, safety is “the state in which risks associated with aviation activities, </a:t>
            </a:r>
            <a:r>
              <a:rPr lang="en-US" altLang="zh-TW" sz="3200" b="0" dirty="0" smtClean="0">
                <a:latin typeface="Calibri" panose="020F0502020204030204" pitchFamily="34" charset="0"/>
              </a:rPr>
              <a:t>related to</a:t>
            </a:r>
            <a:r>
              <a:rPr lang="en-US" altLang="zh-TW" sz="3200" b="0" dirty="0">
                <a:latin typeface="Calibri" panose="020F0502020204030204" pitchFamily="34" charset="0"/>
              </a:rPr>
              <a:t>, or in direct support of the operation of aircraft, are reduced and controlled to an acceptable level</a:t>
            </a:r>
            <a:r>
              <a:rPr lang="en-US" altLang="zh-TW" sz="3200" b="0" dirty="0" smtClean="0">
                <a:latin typeface="Calibri" panose="020F0502020204030204" pitchFamily="34" charset="0"/>
              </a:rPr>
              <a:t>”.</a:t>
            </a:r>
          </a:p>
          <a:p>
            <a:pPr>
              <a:lnSpc>
                <a:spcPct val="100000"/>
              </a:lnSpc>
              <a:spcAft>
                <a:spcPts val="600"/>
              </a:spcAft>
            </a:pPr>
            <a:r>
              <a:rPr lang="zh-TW" altLang="en-US" sz="3200" b="0" dirty="0">
                <a:solidFill>
                  <a:srgbClr val="7030A0"/>
                </a:solidFill>
                <a:latin typeface="Calibri" panose="020F0502020204030204" pitchFamily="34" charset="0"/>
              </a:rPr>
              <a:t>在航空</a:t>
            </a:r>
            <a:r>
              <a:rPr lang="zh-TW" altLang="en-US" sz="3200" b="0" dirty="0" smtClean="0">
                <a:solidFill>
                  <a:srgbClr val="7030A0"/>
                </a:solidFill>
                <a:latin typeface="Calibri" panose="020F0502020204030204" pitchFamily="34" charset="0"/>
              </a:rPr>
              <a:t>領域</a:t>
            </a:r>
            <a:r>
              <a:rPr lang="zh-TW" altLang="en-US" sz="3200" b="0" dirty="0">
                <a:solidFill>
                  <a:srgbClr val="7030A0"/>
                </a:solidFill>
                <a:latin typeface="Calibri" panose="020F0502020204030204" pitchFamily="34" charset="0"/>
              </a:rPr>
              <a:t>中</a:t>
            </a:r>
            <a:r>
              <a:rPr lang="zh-TW" altLang="en-US" sz="3200" b="0" dirty="0" smtClean="0">
                <a:solidFill>
                  <a:srgbClr val="7030A0"/>
                </a:solidFill>
                <a:latin typeface="Calibri" panose="020F0502020204030204" pitchFamily="34" charset="0"/>
              </a:rPr>
              <a:t>，</a:t>
            </a:r>
            <a:r>
              <a:rPr lang="zh-TW" altLang="en-US" sz="3200" b="0" dirty="0">
                <a:solidFill>
                  <a:srgbClr val="7030A0"/>
                </a:solidFill>
                <a:latin typeface="Calibri" panose="020F0502020204030204" pitchFamily="34" charset="0"/>
              </a:rPr>
              <a:t>安全</a:t>
            </a:r>
            <a:r>
              <a:rPr lang="zh-TW" altLang="en-US" sz="3200" b="0" dirty="0" smtClean="0">
                <a:solidFill>
                  <a:srgbClr val="7030A0"/>
                </a:solidFill>
                <a:latin typeface="Calibri" panose="020F0502020204030204" pitchFamily="34" charset="0"/>
              </a:rPr>
              <a:t>是指“</a:t>
            </a:r>
            <a:r>
              <a:rPr lang="zh-TW" altLang="en-US" sz="3200" b="0" dirty="0">
                <a:solidFill>
                  <a:srgbClr val="7030A0"/>
                </a:solidFill>
                <a:latin typeface="Calibri" panose="020F0502020204030204" pitchFamily="34" charset="0"/>
              </a:rPr>
              <a:t>與航空</a:t>
            </a:r>
            <a:r>
              <a:rPr lang="zh-TW" altLang="en-US" sz="3200" b="0" dirty="0" smtClean="0">
                <a:solidFill>
                  <a:srgbClr val="7030A0"/>
                </a:solidFill>
                <a:latin typeface="Calibri" panose="020F0502020204030204" pitchFamily="34" charset="0"/>
              </a:rPr>
              <a:t>活動有關</a:t>
            </a:r>
            <a:r>
              <a:rPr lang="zh-TW" altLang="en-US" sz="3200" b="0" dirty="0">
                <a:solidFill>
                  <a:srgbClr val="7030A0"/>
                </a:solidFill>
                <a:latin typeface="Calibri" panose="020F0502020204030204" pitchFamily="34" charset="0"/>
              </a:rPr>
              <a:t>的</a:t>
            </a:r>
            <a:r>
              <a:rPr lang="zh-TW" altLang="en-US" sz="3200" b="0" dirty="0" smtClean="0">
                <a:solidFill>
                  <a:srgbClr val="7030A0"/>
                </a:solidFill>
                <a:latin typeface="Calibri" panose="020F0502020204030204" pitchFamily="34" charset="0"/>
              </a:rPr>
              <a:t>風險</a:t>
            </a:r>
            <a:r>
              <a:rPr lang="zh-TW" altLang="en-US" sz="3200" b="0" dirty="0" smtClean="0">
                <a:solidFill>
                  <a:srgbClr val="7030A0"/>
                </a:solidFill>
                <a:latin typeface="新細明體" panose="02020500000000000000" pitchFamily="18" charset="-120"/>
                <a:ea typeface="新細明體" panose="02020500000000000000" pitchFamily="18" charset="-120"/>
              </a:rPr>
              <a:t>、</a:t>
            </a:r>
            <a:r>
              <a:rPr lang="zh-TW" altLang="en-US" sz="3200" b="0" dirty="0" smtClean="0">
                <a:solidFill>
                  <a:srgbClr val="7030A0"/>
                </a:solidFill>
                <a:latin typeface="Calibri" panose="020F0502020204030204" pitchFamily="34" charset="0"/>
              </a:rPr>
              <a:t>與維持</a:t>
            </a:r>
            <a:r>
              <a:rPr lang="zh-TW" altLang="en-US" sz="3200" b="0" dirty="0">
                <a:solidFill>
                  <a:srgbClr val="7030A0"/>
                </a:solidFill>
                <a:latin typeface="Calibri" panose="020F0502020204030204" pitchFamily="34" charset="0"/>
              </a:rPr>
              <a:t>航</a:t>
            </a:r>
            <a:r>
              <a:rPr lang="zh-TW" altLang="en-US" sz="3200" b="0" dirty="0" smtClean="0">
                <a:solidFill>
                  <a:srgbClr val="7030A0"/>
                </a:solidFill>
                <a:latin typeface="Calibri" panose="020F0502020204030204" pitchFamily="34" charset="0"/>
              </a:rPr>
              <a:t>機運行或相關的</a:t>
            </a:r>
            <a:r>
              <a:rPr lang="zh-TW" altLang="en-US" sz="3200" b="0" dirty="0">
                <a:solidFill>
                  <a:srgbClr val="FF0000"/>
                </a:solidFill>
                <a:latin typeface="Calibri" panose="020F0502020204030204" pitchFamily="34" charset="0"/>
              </a:rPr>
              <a:t>風險</a:t>
            </a:r>
            <a:r>
              <a:rPr lang="zh-TW" altLang="en-US" sz="3200" b="0" dirty="0" smtClean="0">
                <a:solidFill>
                  <a:srgbClr val="FF0000"/>
                </a:solidFill>
                <a:latin typeface="Calibri" panose="020F0502020204030204" pitchFamily="34" charset="0"/>
              </a:rPr>
              <a:t>被降低並</a:t>
            </a:r>
            <a:r>
              <a:rPr lang="zh-TW" altLang="en-US" sz="3200" b="0" dirty="0">
                <a:solidFill>
                  <a:srgbClr val="FF0000"/>
                </a:solidFill>
                <a:latin typeface="Calibri" panose="020F0502020204030204" pitchFamily="34" charset="0"/>
              </a:rPr>
              <a:t>控制在可接受</a:t>
            </a:r>
            <a:r>
              <a:rPr lang="zh-TW" altLang="en-US" sz="3200" b="0" dirty="0" smtClean="0">
                <a:solidFill>
                  <a:srgbClr val="FF0000"/>
                </a:solidFill>
                <a:latin typeface="Calibri" panose="020F0502020204030204" pitchFamily="34" charset="0"/>
              </a:rPr>
              <a:t>水準的</a:t>
            </a:r>
            <a:r>
              <a:rPr lang="zh-TW" altLang="en-US" sz="3200" b="0" dirty="0">
                <a:solidFill>
                  <a:srgbClr val="FF0000"/>
                </a:solidFill>
                <a:latin typeface="Calibri" panose="020F0502020204030204" pitchFamily="34" charset="0"/>
              </a:rPr>
              <a:t>狀態</a:t>
            </a:r>
            <a:r>
              <a:rPr lang="zh-TW" altLang="en-US" sz="3200" b="0" dirty="0">
                <a:solidFill>
                  <a:srgbClr val="7030A0"/>
                </a:solidFill>
                <a:latin typeface="Calibri" panose="020F0502020204030204" pitchFamily="34" charset="0"/>
              </a:rPr>
              <a:t>”。</a:t>
            </a:r>
            <a:endParaRPr lang="en-GB" altLang="zh-TW" sz="3200" b="0" dirty="0" smtClean="0">
              <a:solidFill>
                <a:srgbClr val="7030A0"/>
              </a:solidFill>
              <a:latin typeface="Calibri" panose="020F0502020204030204" pitchFamily="34" charset="0"/>
            </a:endParaRPr>
          </a:p>
        </p:txBody>
      </p:sp>
    </p:spTree>
    <p:extLst>
      <p:ext uri="{BB962C8B-B14F-4D97-AF65-F5344CB8AC3E}">
        <p14:creationId xmlns:p14="http://schemas.microsoft.com/office/powerpoint/2010/main" val="11455604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checkerboard(across)">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checkerboard(across)">
                                      <p:cBhvr>
                                        <p:cTn id="12"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3554" name="Rectangle 23"/>
          <p:cNvSpPr>
            <a:spLocks noChangeArrowheads="1"/>
          </p:cNvSpPr>
          <p:nvPr/>
        </p:nvSpPr>
        <p:spPr bwMode="auto">
          <a:xfrm rot="-5400000">
            <a:off x="7949852" y="3210848"/>
            <a:ext cx="1192001" cy="520655"/>
          </a:xfrm>
          <a:prstGeom prst="rect">
            <a:avLst/>
          </a:prstGeom>
          <a:noFill/>
          <a:ln w="1270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wrap="square" lIns="90488" tIns="44450" rIns="90488" bIns="4445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800" b="1" dirty="0">
                <a:solidFill>
                  <a:srgbClr val="000099"/>
                </a:solidFill>
                <a:latin typeface="Arial Narrow" panose="020B0606020202030204" pitchFamily="34" charset="0"/>
              </a:rPr>
              <a:t>TODAY</a:t>
            </a:r>
          </a:p>
        </p:txBody>
      </p:sp>
      <p:grpSp>
        <p:nvGrpSpPr>
          <p:cNvPr id="23555" name="Group 31"/>
          <p:cNvGrpSpPr>
            <a:grpSpLocks/>
          </p:cNvGrpSpPr>
          <p:nvPr/>
        </p:nvGrpSpPr>
        <p:grpSpPr bwMode="auto">
          <a:xfrm>
            <a:off x="772998" y="1941922"/>
            <a:ext cx="7310552" cy="3322228"/>
            <a:chOff x="595313" y="1828105"/>
            <a:chExt cx="7488706" cy="3692525"/>
          </a:xfrm>
        </p:grpSpPr>
        <p:sp>
          <p:nvSpPr>
            <p:cNvPr id="23575" name="Line 22"/>
            <p:cNvSpPr>
              <a:spLocks noChangeShapeType="1"/>
            </p:cNvSpPr>
            <p:nvPr/>
          </p:nvSpPr>
          <p:spPr bwMode="auto">
            <a:xfrm flipH="1">
              <a:off x="8038509" y="1828105"/>
              <a:ext cx="28577" cy="3692525"/>
            </a:xfrm>
            <a:prstGeom prst="line">
              <a:avLst/>
            </a:prstGeom>
            <a:noFill/>
            <a:ln w="76200">
              <a:solidFill>
                <a:srgbClr val="000099"/>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zh-TW" altLang="en-US">
                <a:solidFill>
                  <a:prstClr val="black"/>
                </a:solidFill>
                <a:latin typeface="Arial" panose="020B0604020202020204" pitchFamily="34" charset="0"/>
                <a:cs typeface="Arial" panose="020B0604020202020204" pitchFamily="34" charset="0"/>
              </a:endParaRPr>
            </a:p>
          </p:txBody>
        </p:sp>
        <p:sp>
          <p:nvSpPr>
            <p:cNvPr id="23576" name="Line 25"/>
            <p:cNvSpPr>
              <a:spLocks noChangeShapeType="1"/>
            </p:cNvSpPr>
            <p:nvPr/>
          </p:nvSpPr>
          <p:spPr bwMode="auto">
            <a:xfrm flipH="1">
              <a:off x="595313" y="5503697"/>
              <a:ext cx="7488706" cy="0"/>
            </a:xfrm>
            <a:prstGeom prst="line">
              <a:avLst/>
            </a:prstGeom>
            <a:noFill/>
            <a:ln w="76200">
              <a:solidFill>
                <a:srgbClr val="000099"/>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zh-TW" altLang="en-US">
                <a:solidFill>
                  <a:prstClr val="black"/>
                </a:solidFill>
                <a:latin typeface="Arial" panose="020B0604020202020204" pitchFamily="34" charset="0"/>
                <a:cs typeface="Arial" panose="020B0604020202020204" pitchFamily="34" charset="0"/>
              </a:endParaRPr>
            </a:p>
          </p:txBody>
        </p:sp>
      </p:grpSp>
      <p:sp>
        <p:nvSpPr>
          <p:cNvPr id="23556" name="TextBox 33"/>
          <p:cNvSpPr txBox="1">
            <a:spLocks noChangeArrowheads="1"/>
          </p:cNvSpPr>
          <p:nvPr/>
        </p:nvSpPr>
        <p:spPr bwMode="auto">
          <a:xfrm>
            <a:off x="712683" y="5472131"/>
            <a:ext cx="1025581"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a:solidFill>
                  <a:srgbClr val="FF99FF"/>
                </a:solidFill>
                <a:latin typeface="Arial Narrow" panose="020B0606020202030204" pitchFamily="34" charset="0"/>
              </a:rPr>
              <a:t>1950s</a:t>
            </a:r>
            <a:endParaRPr lang="en-GB" altLang="zh-TW" sz="2400" dirty="0">
              <a:solidFill>
                <a:srgbClr val="FF99FF"/>
              </a:solidFill>
            </a:endParaRPr>
          </a:p>
        </p:txBody>
      </p:sp>
      <p:sp>
        <p:nvSpPr>
          <p:cNvPr id="23557" name="TextBox 34"/>
          <p:cNvSpPr txBox="1">
            <a:spLocks noChangeArrowheads="1"/>
          </p:cNvSpPr>
          <p:nvPr/>
        </p:nvSpPr>
        <p:spPr bwMode="auto">
          <a:xfrm>
            <a:off x="4623603" y="5489657"/>
            <a:ext cx="939307"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a:solidFill>
                  <a:srgbClr val="FF6600"/>
                </a:solidFill>
                <a:latin typeface="Arial Narrow" panose="020B0606020202030204" pitchFamily="34" charset="0"/>
              </a:rPr>
              <a:t>2000s</a:t>
            </a:r>
            <a:endParaRPr lang="en-GB" altLang="zh-TW" sz="2400" dirty="0">
              <a:solidFill>
                <a:srgbClr val="FF6600"/>
              </a:solidFill>
            </a:endParaRPr>
          </a:p>
        </p:txBody>
      </p:sp>
      <p:sp>
        <p:nvSpPr>
          <p:cNvPr id="23558" name="TextBox 35"/>
          <p:cNvSpPr txBox="1">
            <a:spLocks noChangeArrowheads="1"/>
          </p:cNvSpPr>
          <p:nvPr/>
        </p:nvSpPr>
        <p:spPr bwMode="auto">
          <a:xfrm>
            <a:off x="2084146" y="5478381"/>
            <a:ext cx="934673"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a:solidFill>
                  <a:srgbClr val="FF6699"/>
                </a:solidFill>
                <a:latin typeface="Arial Narrow" panose="020B0606020202030204" pitchFamily="34" charset="0"/>
              </a:rPr>
              <a:t>1970s</a:t>
            </a:r>
            <a:endParaRPr lang="en-GB" altLang="zh-TW" sz="2400" dirty="0">
              <a:solidFill>
                <a:srgbClr val="FF6699"/>
              </a:solidFill>
            </a:endParaRPr>
          </a:p>
        </p:txBody>
      </p:sp>
      <p:sp>
        <p:nvSpPr>
          <p:cNvPr id="23559" name="TextBox 36"/>
          <p:cNvSpPr txBox="1">
            <a:spLocks noChangeArrowheads="1"/>
          </p:cNvSpPr>
          <p:nvPr/>
        </p:nvSpPr>
        <p:spPr bwMode="auto">
          <a:xfrm>
            <a:off x="3383011" y="5497676"/>
            <a:ext cx="927985"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a:solidFill>
                  <a:srgbClr val="FF9966"/>
                </a:solidFill>
                <a:latin typeface="Arial Narrow" panose="020B0606020202030204" pitchFamily="34" charset="0"/>
              </a:rPr>
              <a:t>1990s</a:t>
            </a:r>
            <a:endParaRPr lang="en-GB" altLang="zh-TW" sz="2400" dirty="0">
              <a:solidFill>
                <a:srgbClr val="FF9966"/>
              </a:solidFill>
            </a:endParaRPr>
          </a:p>
        </p:txBody>
      </p:sp>
      <p:sp>
        <p:nvSpPr>
          <p:cNvPr id="23560" name="Title 37"/>
          <p:cNvSpPr>
            <a:spLocks noGrp="1"/>
          </p:cNvSpPr>
          <p:nvPr>
            <p:ph type="title"/>
          </p:nvPr>
        </p:nvSpPr>
        <p:spPr>
          <a:xfrm>
            <a:off x="181768" y="728662"/>
            <a:ext cx="8315325" cy="720725"/>
          </a:xfrm>
        </p:spPr>
        <p:txBody>
          <a:bodyPr>
            <a:normAutofit fontScale="90000"/>
          </a:bodyPr>
          <a:lstStyle/>
          <a:p>
            <a:r>
              <a:rPr lang="en-GB" altLang="zh-TW" b="0" dirty="0" smtClean="0">
                <a:latin typeface="Calibri" panose="020F0502020204030204" pitchFamily="34" charset="0"/>
              </a:rPr>
              <a:t>The evolution of safety </a:t>
            </a:r>
            <a:r>
              <a:rPr lang="en-GB" altLang="zh-TW" b="0" dirty="0" smtClean="0">
                <a:solidFill>
                  <a:srgbClr val="FF0000"/>
                </a:solidFill>
                <a:latin typeface="Calibri" panose="020F0502020204030204" pitchFamily="34" charset="0"/>
              </a:rPr>
              <a:t>*</a:t>
            </a:r>
          </a:p>
        </p:txBody>
      </p:sp>
      <p:grpSp>
        <p:nvGrpSpPr>
          <p:cNvPr id="3" name="Group 32"/>
          <p:cNvGrpSpPr>
            <a:grpSpLocks/>
          </p:cNvGrpSpPr>
          <p:nvPr/>
        </p:nvGrpSpPr>
        <p:grpSpPr bwMode="auto">
          <a:xfrm>
            <a:off x="785024" y="1742399"/>
            <a:ext cx="7217563" cy="600913"/>
            <a:chOff x="384" y="987"/>
            <a:chExt cx="4657" cy="614"/>
          </a:xfrm>
          <a:solidFill>
            <a:srgbClr val="FF9900"/>
          </a:solidFill>
        </p:grpSpPr>
        <p:sp>
          <p:nvSpPr>
            <p:cNvPr id="40" name="Rectangle 5"/>
            <p:cNvSpPr>
              <a:spLocks noChangeArrowheads="1"/>
            </p:cNvSpPr>
            <p:nvPr/>
          </p:nvSpPr>
          <p:spPr bwMode="auto">
            <a:xfrm>
              <a:off x="423" y="1008"/>
              <a:ext cx="2187" cy="539"/>
            </a:xfrm>
            <a:prstGeom prst="rect">
              <a:avLst/>
            </a:prstGeom>
            <a:grpFill/>
            <a:ln w="19050">
              <a:solidFill>
                <a:srgbClr val="FF990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en-US" sz="2400" b="1" dirty="0">
                  <a:solidFill>
                    <a:srgbClr val="000099"/>
                  </a:solidFill>
                  <a:latin typeface="Arial Narrow" pitchFamily="34" charset="0"/>
                  <a:cs typeface="Arial" charset="0"/>
                </a:rPr>
                <a:t>TECHNICAL </a:t>
              </a:r>
              <a:r>
                <a:rPr lang="en-US" sz="2400" b="1" dirty="0" smtClean="0">
                  <a:solidFill>
                    <a:srgbClr val="000099"/>
                  </a:solidFill>
                  <a:latin typeface="Arial Narrow" pitchFamily="34" charset="0"/>
                  <a:cs typeface="Arial" charset="0"/>
                </a:rPr>
                <a:t>ERA</a:t>
              </a:r>
              <a:endParaRPr lang="en-US" sz="2400" b="1" dirty="0">
                <a:solidFill>
                  <a:srgbClr val="000099"/>
                </a:solidFill>
                <a:latin typeface="Arial Narrow" pitchFamily="34" charset="0"/>
                <a:cs typeface="Arial" charset="0"/>
              </a:endParaRPr>
            </a:p>
          </p:txBody>
        </p:sp>
        <p:sp>
          <p:nvSpPr>
            <p:cNvPr id="41" name="Line 7"/>
            <p:cNvSpPr>
              <a:spLocks noChangeShapeType="1"/>
            </p:cNvSpPr>
            <p:nvPr/>
          </p:nvSpPr>
          <p:spPr bwMode="auto">
            <a:xfrm>
              <a:off x="2619" y="1277"/>
              <a:ext cx="2422" cy="2"/>
            </a:xfrm>
            <a:prstGeom prst="line">
              <a:avLst/>
            </a:prstGeom>
            <a:grpFill/>
            <a:ln w="50800">
              <a:solidFill>
                <a:srgbClr val="FF9900"/>
              </a:solidFill>
              <a:round/>
              <a:headEnd/>
              <a:tailEnd type="triangle" w="lg" len="lg"/>
            </a:ln>
          </p:spPr>
          <p:txBody>
            <a:bodyPr wrap="none" anchor="ctr"/>
            <a:lstStyle/>
            <a:p>
              <a:pPr fontAlgn="base">
                <a:spcBef>
                  <a:spcPct val="0"/>
                </a:spcBef>
                <a:spcAft>
                  <a:spcPct val="0"/>
                </a:spcAft>
                <a:defRPr/>
              </a:pPr>
              <a:endParaRPr lang="en-US" sz="2400" dirty="0">
                <a:solidFill>
                  <a:srgbClr val="000099"/>
                </a:solidFill>
                <a:latin typeface="Arial Narrow" pitchFamily="34" charset="0"/>
                <a:cs typeface="Arial" charset="0"/>
              </a:endParaRPr>
            </a:p>
          </p:txBody>
        </p:sp>
      </p:grpSp>
      <p:grpSp>
        <p:nvGrpSpPr>
          <p:cNvPr id="4" name="Group 22"/>
          <p:cNvGrpSpPr>
            <a:grpSpLocks/>
          </p:cNvGrpSpPr>
          <p:nvPr/>
        </p:nvGrpSpPr>
        <p:grpSpPr bwMode="auto">
          <a:xfrm>
            <a:off x="2290266" y="2549424"/>
            <a:ext cx="5712063" cy="485968"/>
            <a:chOff x="2397749" y="2705002"/>
            <a:chExt cx="5604839" cy="855663"/>
          </a:xfrm>
        </p:grpSpPr>
        <p:sp>
          <p:nvSpPr>
            <p:cNvPr id="43" name="Rectangle 10"/>
            <p:cNvSpPr>
              <a:spLocks noChangeArrowheads="1"/>
            </p:cNvSpPr>
            <p:nvPr/>
          </p:nvSpPr>
          <p:spPr bwMode="auto">
            <a:xfrm>
              <a:off x="2397749" y="2705002"/>
              <a:ext cx="3816350" cy="855663"/>
            </a:xfrm>
            <a:prstGeom prst="rect">
              <a:avLst/>
            </a:prstGeom>
            <a:solidFill>
              <a:schemeClr val="accent2">
                <a:lumMod val="60000"/>
                <a:lumOff val="40000"/>
              </a:schemeClr>
            </a:solidFill>
            <a:ln w="19050">
              <a:noFill/>
              <a:miter lim="800000"/>
              <a:headEnd/>
              <a:tailEnd w="lg" len="lg"/>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en-US" sz="2400" b="1" dirty="0">
                  <a:solidFill>
                    <a:srgbClr val="000099"/>
                  </a:solidFill>
                  <a:latin typeface="Arial Narrow" pitchFamily="34" charset="0"/>
                  <a:cs typeface="Arial" charset="0"/>
                </a:rPr>
                <a:t>HUMAN </a:t>
              </a:r>
              <a:r>
                <a:rPr lang="en-US" sz="2400" b="1" dirty="0" smtClean="0">
                  <a:solidFill>
                    <a:srgbClr val="000099"/>
                  </a:solidFill>
                  <a:latin typeface="Arial Narrow" pitchFamily="34" charset="0"/>
                  <a:cs typeface="Arial" charset="0"/>
                </a:rPr>
                <a:t>FACTORS</a:t>
              </a:r>
              <a:r>
                <a:rPr lang="zh-TW" altLang="en-US" sz="2400" b="1" dirty="0" smtClean="0">
                  <a:solidFill>
                    <a:srgbClr val="000099"/>
                  </a:solidFill>
                  <a:latin typeface="Arial Narrow" pitchFamily="34" charset="0"/>
                  <a:cs typeface="Arial" charset="0"/>
                </a:rPr>
                <a:t> </a:t>
              </a:r>
              <a:r>
                <a:rPr lang="en-US" altLang="zh-TW" sz="2400" b="1" dirty="0" smtClean="0">
                  <a:solidFill>
                    <a:srgbClr val="000099"/>
                  </a:solidFill>
                  <a:latin typeface="Arial Narrow" pitchFamily="34" charset="0"/>
                  <a:cs typeface="Arial" charset="0"/>
                </a:rPr>
                <a:t>ERA</a:t>
              </a:r>
              <a:endParaRPr lang="en-US" sz="2400" b="1" dirty="0">
                <a:solidFill>
                  <a:srgbClr val="000099"/>
                </a:solidFill>
                <a:latin typeface="Arial Narrow" pitchFamily="34" charset="0"/>
                <a:cs typeface="Arial" charset="0"/>
              </a:endParaRPr>
            </a:p>
          </p:txBody>
        </p:sp>
        <p:sp>
          <p:nvSpPr>
            <p:cNvPr id="44" name="Line 12"/>
            <p:cNvSpPr>
              <a:spLocks noChangeShapeType="1"/>
            </p:cNvSpPr>
            <p:nvPr/>
          </p:nvSpPr>
          <p:spPr bwMode="auto">
            <a:xfrm>
              <a:off x="6202363" y="3065463"/>
              <a:ext cx="1800225" cy="0"/>
            </a:xfrm>
            <a:prstGeom prst="line">
              <a:avLst/>
            </a:prstGeom>
            <a:solidFill>
              <a:schemeClr val="accent2">
                <a:lumMod val="60000"/>
                <a:lumOff val="40000"/>
              </a:schemeClr>
            </a:solidFill>
            <a:ln w="50800">
              <a:solidFill>
                <a:schemeClr val="accent2">
                  <a:lumMod val="60000"/>
                  <a:lumOff val="40000"/>
                </a:schemeClr>
              </a:solidFill>
              <a:round/>
              <a:headEnd/>
              <a:tailEnd type="triangle" w="lg" len="lg"/>
            </a:ln>
          </p:spPr>
          <p:txBody>
            <a:bodyPr wrap="none" anchor="ctr"/>
            <a:lstStyle/>
            <a:p>
              <a:pPr fontAlgn="base">
                <a:spcBef>
                  <a:spcPct val="0"/>
                </a:spcBef>
                <a:spcAft>
                  <a:spcPct val="0"/>
                </a:spcAft>
                <a:defRPr/>
              </a:pPr>
              <a:endParaRPr lang="en-US" sz="2400" dirty="0">
                <a:solidFill>
                  <a:srgbClr val="000099"/>
                </a:solidFill>
                <a:latin typeface="Arial Narrow" pitchFamily="34" charset="0"/>
                <a:cs typeface="Arial" charset="0"/>
              </a:endParaRPr>
            </a:p>
          </p:txBody>
        </p:sp>
      </p:grpSp>
      <p:sp>
        <p:nvSpPr>
          <p:cNvPr id="45" name="AutoShape 13"/>
          <p:cNvSpPr>
            <a:spLocks noChangeArrowheads="1"/>
          </p:cNvSpPr>
          <p:nvPr/>
        </p:nvSpPr>
        <p:spPr bwMode="auto">
          <a:xfrm rot="5400000">
            <a:off x="1479960" y="2386172"/>
            <a:ext cx="409330" cy="632331"/>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0" tIns="0" rIns="0" bIns="0" anchor="ctr">
            <a:spAutoFit/>
          </a:bodyPr>
          <a:lstStyle/>
          <a:p>
            <a:pPr>
              <a:defRPr/>
            </a:pPr>
            <a:endParaRPr lang="en-GB" dirty="0">
              <a:solidFill>
                <a:prstClr val="black"/>
              </a:solidFill>
              <a:cs typeface="Arial" charset="0"/>
            </a:endParaRPr>
          </a:p>
        </p:txBody>
      </p:sp>
      <p:grpSp>
        <p:nvGrpSpPr>
          <p:cNvPr id="5" name="Group 34"/>
          <p:cNvGrpSpPr>
            <a:grpSpLocks/>
          </p:cNvGrpSpPr>
          <p:nvPr/>
        </p:nvGrpSpPr>
        <p:grpSpPr bwMode="auto">
          <a:xfrm>
            <a:off x="3386821" y="3391243"/>
            <a:ext cx="4615509" cy="578672"/>
            <a:chOff x="2588" y="2458"/>
            <a:chExt cx="2667" cy="390"/>
          </a:xfrm>
          <a:solidFill>
            <a:srgbClr val="00B050"/>
          </a:solidFill>
        </p:grpSpPr>
        <p:sp>
          <p:nvSpPr>
            <p:cNvPr id="47" name="Rectangle 16"/>
            <p:cNvSpPr>
              <a:spLocks noChangeArrowheads="1"/>
            </p:cNvSpPr>
            <p:nvPr/>
          </p:nvSpPr>
          <p:spPr bwMode="auto">
            <a:xfrm>
              <a:off x="2588" y="2458"/>
              <a:ext cx="2210" cy="390"/>
            </a:xfrm>
            <a:prstGeom prst="rect">
              <a:avLst/>
            </a:prstGeom>
            <a:grpFill/>
            <a:ln w="19050">
              <a:solidFill>
                <a:srgbClr val="00B050"/>
              </a:solidFill>
              <a:miter lim="800000"/>
              <a:headEnd/>
              <a:tailEnd w="lg" len="lg"/>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en-US" sz="2400" b="1" dirty="0">
                  <a:solidFill>
                    <a:srgbClr val="000099"/>
                  </a:solidFill>
                  <a:latin typeface="Arial Narrow" pitchFamily="34" charset="0"/>
                  <a:cs typeface="Arial" charset="0"/>
                </a:rPr>
                <a:t>ORGANIZATIONAL </a:t>
              </a:r>
              <a:r>
                <a:rPr lang="en-US" sz="2400" b="1" dirty="0" smtClean="0">
                  <a:solidFill>
                    <a:srgbClr val="000099"/>
                  </a:solidFill>
                  <a:latin typeface="Arial Narrow" pitchFamily="34" charset="0"/>
                  <a:cs typeface="Arial" charset="0"/>
                </a:rPr>
                <a:t>ERA </a:t>
              </a:r>
              <a:endParaRPr lang="en-US" sz="2400" b="1" dirty="0">
                <a:solidFill>
                  <a:srgbClr val="000099"/>
                </a:solidFill>
                <a:latin typeface="Arial Narrow" pitchFamily="34" charset="0"/>
                <a:cs typeface="Arial" charset="0"/>
              </a:endParaRPr>
            </a:p>
          </p:txBody>
        </p:sp>
        <p:sp>
          <p:nvSpPr>
            <p:cNvPr id="48" name="Line 18"/>
            <p:cNvSpPr>
              <a:spLocks noChangeShapeType="1"/>
            </p:cNvSpPr>
            <p:nvPr/>
          </p:nvSpPr>
          <p:spPr bwMode="auto">
            <a:xfrm flipV="1">
              <a:off x="4764" y="2655"/>
              <a:ext cx="491" cy="10"/>
            </a:xfrm>
            <a:prstGeom prst="line">
              <a:avLst/>
            </a:prstGeom>
            <a:grpFill/>
            <a:ln w="50800">
              <a:solidFill>
                <a:srgbClr val="00B050"/>
              </a:solidFill>
              <a:round/>
              <a:headEnd/>
              <a:tailEnd type="triangle" w="lg" len="lg"/>
            </a:ln>
          </p:spPr>
          <p:txBody>
            <a:bodyPr wrap="none" anchor="ctr"/>
            <a:lstStyle/>
            <a:p>
              <a:pPr fontAlgn="base">
                <a:spcBef>
                  <a:spcPct val="0"/>
                </a:spcBef>
                <a:spcAft>
                  <a:spcPct val="0"/>
                </a:spcAft>
                <a:defRPr/>
              </a:pPr>
              <a:endParaRPr lang="en-US" sz="2400" dirty="0">
                <a:solidFill>
                  <a:srgbClr val="000099"/>
                </a:solidFill>
                <a:latin typeface="Arial Narrow" pitchFamily="34" charset="0"/>
                <a:cs typeface="Arial" charset="0"/>
              </a:endParaRPr>
            </a:p>
          </p:txBody>
        </p:sp>
      </p:grpSp>
      <p:sp>
        <p:nvSpPr>
          <p:cNvPr id="49" name="AutoShape 19"/>
          <p:cNvSpPr>
            <a:spLocks noChangeArrowheads="1"/>
          </p:cNvSpPr>
          <p:nvPr/>
        </p:nvSpPr>
        <p:spPr bwMode="auto">
          <a:xfrm rot="5400000">
            <a:off x="2683995" y="3239078"/>
            <a:ext cx="428892" cy="632331"/>
          </a:xfrm>
          <a:custGeom>
            <a:avLst/>
            <a:gdLst>
              <a:gd name="T0" fmla="*/ 17177878 w 21600"/>
              <a:gd name="T1" fmla="*/ 0 h 21600"/>
              <a:gd name="T2" fmla="*/ 10306268 w 21600"/>
              <a:gd name="T3" fmla="*/ 6474001 h 21600"/>
              <a:gd name="T4" fmla="*/ 0 w 21600"/>
              <a:gd name="T5" fmla="*/ 16185905 h 21600"/>
              <a:gd name="T6" fmla="*/ 10306268 w 21600"/>
              <a:gd name="T7" fmla="*/ 19422005 h 21600"/>
              <a:gd name="T8" fmla="*/ 20612569 w 21600"/>
              <a:gd name="T9" fmla="*/ 13487512 h 21600"/>
              <a:gd name="T10" fmla="*/ 24048357 w 21600"/>
              <a:gd name="T11" fmla="*/ 6474001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2">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0" tIns="0" rIns="0" bIns="0" anchor="ctr">
            <a:spAutoFit/>
          </a:bodyPr>
          <a:lstStyle/>
          <a:p>
            <a:pPr fontAlgn="base">
              <a:spcBef>
                <a:spcPct val="0"/>
              </a:spcBef>
              <a:spcAft>
                <a:spcPct val="0"/>
              </a:spcAft>
              <a:defRPr/>
            </a:pPr>
            <a:endParaRPr lang="en-GB" dirty="0">
              <a:solidFill>
                <a:prstClr val="black"/>
              </a:solidFill>
              <a:cs typeface="Arial" charset="0"/>
            </a:endParaRPr>
          </a:p>
        </p:txBody>
      </p:sp>
      <p:grpSp>
        <p:nvGrpSpPr>
          <p:cNvPr id="22" name="Group 34"/>
          <p:cNvGrpSpPr>
            <a:grpSpLocks/>
          </p:cNvGrpSpPr>
          <p:nvPr/>
        </p:nvGrpSpPr>
        <p:grpSpPr bwMode="auto">
          <a:xfrm>
            <a:off x="4845571" y="4325766"/>
            <a:ext cx="3191493" cy="445976"/>
            <a:chOff x="2721" y="2250"/>
            <a:chExt cx="2335" cy="576"/>
          </a:xfrm>
          <a:solidFill>
            <a:srgbClr val="00B050"/>
          </a:solidFill>
        </p:grpSpPr>
        <p:sp>
          <p:nvSpPr>
            <p:cNvPr id="23" name="Rectangle 16"/>
            <p:cNvSpPr>
              <a:spLocks noChangeArrowheads="1"/>
            </p:cNvSpPr>
            <p:nvPr/>
          </p:nvSpPr>
          <p:spPr bwMode="auto">
            <a:xfrm>
              <a:off x="2721" y="2250"/>
              <a:ext cx="2091" cy="576"/>
            </a:xfrm>
            <a:prstGeom prst="rect">
              <a:avLst/>
            </a:prstGeom>
            <a:solidFill>
              <a:srgbClr val="00B0F0"/>
            </a:solidFill>
            <a:ln w="19050">
              <a:solidFill>
                <a:srgbClr val="00B0F0"/>
              </a:solidFill>
              <a:miter lim="800000"/>
              <a:headEnd/>
              <a:tailEnd w="lg" len="lg"/>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en-US" sz="2400" b="1" dirty="0" smtClean="0">
                  <a:solidFill>
                    <a:srgbClr val="000099"/>
                  </a:solidFill>
                  <a:latin typeface="Arial Narrow" pitchFamily="34" charset="0"/>
                  <a:cs typeface="Arial" charset="0"/>
                </a:rPr>
                <a:t>TOTAL SYSTEM ERA</a:t>
              </a:r>
              <a:endParaRPr lang="en-US" sz="2400" b="1" dirty="0">
                <a:solidFill>
                  <a:srgbClr val="000099"/>
                </a:solidFill>
                <a:latin typeface="Arial Narrow" pitchFamily="34" charset="0"/>
                <a:cs typeface="Arial" charset="0"/>
              </a:endParaRPr>
            </a:p>
          </p:txBody>
        </p:sp>
        <p:sp>
          <p:nvSpPr>
            <p:cNvPr id="24" name="Line 18"/>
            <p:cNvSpPr>
              <a:spLocks noChangeShapeType="1"/>
            </p:cNvSpPr>
            <p:nvPr/>
          </p:nvSpPr>
          <p:spPr bwMode="auto">
            <a:xfrm>
              <a:off x="4812" y="2559"/>
              <a:ext cx="244" cy="0"/>
            </a:xfrm>
            <a:prstGeom prst="line">
              <a:avLst/>
            </a:prstGeom>
            <a:grpFill/>
            <a:ln w="50800">
              <a:solidFill>
                <a:srgbClr val="00B0F0"/>
              </a:solidFill>
              <a:round/>
              <a:headEnd/>
              <a:tailEnd type="triangle" w="lg" len="lg"/>
            </a:ln>
          </p:spPr>
          <p:txBody>
            <a:bodyPr wrap="none" anchor="ctr"/>
            <a:lstStyle/>
            <a:p>
              <a:pPr fontAlgn="base">
                <a:spcBef>
                  <a:spcPct val="0"/>
                </a:spcBef>
                <a:spcAft>
                  <a:spcPct val="0"/>
                </a:spcAft>
                <a:defRPr/>
              </a:pPr>
              <a:endParaRPr lang="en-US" sz="2400" dirty="0">
                <a:solidFill>
                  <a:srgbClr val="000099"/>
                </a:solidFill>
                <a:latin typeface="Arial Narrow" pitchFamily="34" charset="0"/>
                <a:cs typeface="Arial" charset="0"/>
              </a:endParaRPr>
            </a:p>
          </p:txBody>
        </p:sp>
      </p:grpSp>
      <p:sp>
        <p:nvSpPr>
          <p:cNvPr id="25" name="AutoShape 19"/>
          <p:cNvSpPr>
            <a:spLocks noChangeArrowheads="1"/>
          </p:cNvSpPr>
          <p:nvPr/>
        </p:nvSpPr>
        <p:spPr bwMode="auto">
          <a:xfrm rot="5400000">
            <a:off x="4150563" y="4162597"/>
            <a:ext cx="474128" cy="632331"/>
          </a:xfrm>
          <a:custGeom>
            <a:avLst/>
            <a:gdLst>
              <a:gd name="T0" fmla="*/ 17177878 w 21600"/>
              <a:gd name="T1" fmla="*/ 0 h 21600"/>
              <a:gd name="T2" fmla="*/ 10306268 w 21600"/>
              <a:gd name="T3" fmla="*/ 6474001 h 21600"/>
              <a:gd name="T4" fmla="*/ 0 w 21600"/>
              <a:gd name="T5" fmla="*/ 16185905 h 21600"/>
              <a:gd name="T6" fmla="*/ 10306268 w 21600"/>
              <a:gd name="T7" fmla="*/ 19422005 h 21600"/>
              <a:gd name="T8" fmla="*/ 20612569 w 21600"/>
              <a:gd name="T9" fmla="*/ 13487512 h 21600"/>
              <a:gd name="T10" fmla="*/ 24048357 w 21600"/>
              <a:gd name="T11" fmla="*/ 6474001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B0F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0" tIns="0" rIns="0" bIns="0" anchor="ctr">
            <a:spAutoFit/>
          </a:bodyPr>
          <a:lstStyle/>
          <a:p>
            <a:pPr fontAlgn="base">
              <a:spcBef>
                <a:spcPct val="0"/>
              </a:spcBef>
              <a:spcAft>
                <a:spcPct val="0"/>
              </a:spcAft>
              <a:defRPr/>
            </a:pPr>
            <a:endParaRPr lang="en-GB" dirty="0">
              <a:solidFill>
                <a:prstClr val="black"/>
              </a:solidFill>
              <a:cs typeface="Arial" charset="0"/>
            </a:endParaRPr>
          </a:p>
        </p:txBody>
      </p:sp>
      <p:sp>
        <p:nvSpPr>
          <p:cNvPr id="26" name="TextBox 34"/>
          <p:cNvSpPr txBox="1">
            <a:spLocks noChangeArrowheads="1"/>
          </p:cNvSpPr>
          <p:nvPr/>
        </p:nvSpPr>
        <p:spPr bwMode="auto">
          <a:xfrm>
            <a:off x="5854070" y="5497675"/>
            <a:ext cx="939307"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smtClean="0">
                <a:solidFill>
                  <a:srgbClr val="FF0000"/>
                </a:solidFill>
                <a:latin typeface="Arial Narrow" panose="020B0606020202030204" pitchFamily="34" charset="0"/>
              </a:rPr>
              <a:t>2010s</a:t>
            </a:r>
            <a:endParaRPr lang="en-GB" altLang="zh-TW" sz="2400" dirty="0">
              <a:solidFill>
                <a:srgbClr val="FF0000"/>
              </a:solidFill>
            </a:endParaRPr>
          </a:p>
        </p:txBody>
      </p:sp>
    </p:spTree>
    <p:extLst>
      <p:ext uri="{BB962C8B-B14F-4D97-AF65-F5344CB8AC3E}">
        <p14:creationId xmlns:p14="http://schemas.microsoft.com/office/powerpoint/2010/main" val="37218516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dissolve">
                                      <p:cBhvr>
                                        <p:cTn id="12" dur="500"/>
                                        <p:tgtEl>
                                          <p:spTgt spid="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dissolve">
                                      <p:cBhvr>
                                        <p:cTn id="22" dur="500"/>
                                        <p:tgtEl>
                                          <p:spTgt spid="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ssolv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dissolv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dissolve">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07908" name="Rectangle 4"/>
          <p:cNvSpPr>
            <a:spLocks noGrp="1" noChangeArrowheads="1"/>
          </p:cNvSpPr>
          <p:nvPr>
            <p:ph type="title"/>
          </p:nvPr>
        </p:nvSpPr>
        <p:spPr>
          <a:xfrm>
            <a:off x="2352578" y="3879375"/>
            <a:ext cx="4623847" cy="1143000"/>
          </a:xfrm>
        </p:spPr>
        <p:txBody>
          <a:bodyPr/>
          <a:lstStyle/>
          <a:p>
            <a:r>
              <a:rPr lang="zh-TW" altLang="en-US" sz="4000" b="0" dirty="0" smtClean="0">
                <a:solidFill>
                  <a:srgbClr val="660033"/>
                </a:solidFill>
                <a:latin typeface="Times New Roman" panose="02020603050405020304" pitchFamily="18" charset="0"/>
                <a:ea typeface="標楷體" panose="03000509000000000000" pitchFamily="65" charset="-120"/>
              </a:rPr>
              <a:t>航空安全相關理論</a:t>
            </a:r>
            <a:endParaRPr lang="zh-TW" altLang="en-US" sz="4000" b="0" dirty="0">
              <a:solidFill>
                <a:srgbClr val="660033"/>
              </a:solidFill>
              <a:latin typeface="Times New Roman" panose="02020603050405020304" pitchFamily="18" charset="0"/>
              <a:ea typeface="標楷體" panose="03000509000000000000" pitchFamily="65" charset="-120"/>
            </a:endParaRPr>
          </a:p>
        </p:txBody>
      </p:sp>
      <p:pic>
        <p:nvPicPr>
          <p:cNvPr id="2" name="圖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4920" y="1776673"/>
            <a:ext cx="3506772" cy="1930581"/>
          </a:xfrm>
          <a:prstGeom prst="rect">
            <a:avLst/>
          </a:prstGeom>
        </p:spPr>
      </p:pic>
    </p:spTree>
    <p:extLst>
      <p:ext uri="{BB962C8B-B14F-4D97-AF65-F5344CB8AC3E}">
        <p14:creationId xmlns:p14="http://schemas.microsoft.com/office/powerpoint/2010/main" val="78713781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07910" name="Rectangle 6"/>
          <p:cNvSpPr>
            <a:spLocks noGrp="1" noChangeArrowheads="1"/>
          </p:cNvSpPr>
          <p:nvPr>
            <p:ph idx="1"/>
          </p:nvPr>
        </p:nvSpPr>
        <p:spPr>
          <a:xfrm>
            <a:off x="395288" y="857839"/>
            <a:ext cx="8229600" cy="5457253"/>
          </a:xfrm>
        </p:spPr>
        <p:txBody>
          <a:bodyPr/>
          <a:lstStyle/>
          <a:p>
            <a:pPr>
              <a:lnSpc>
                <a:spcPct val="90000"/>
              </a:lnSpc>
              <a:buFont typeface="Wingdings" panose="05000000000000000000" pitchFamily="2" charset="2"/>
              <a:buNone/>
            </a:pPr>
            <a:r>
              <a:rPr lang="zh-TW" altLang="en-US" sz="3200" b="1" dirty="0" smtClean="0">
                <a:solidFill>
                  <a:srgbClr val="A50021"/>
                </a:solidFill>
                <a:latin typeface="標楷體" panose="03000509000000000000" pitchFamily="65" charset="-120"/>
                <a:ea typeface="標楷體" panose="03000509000000000000" pitchFamily="65" charset="-120"/>
              </a:rPr>
              <a:t>一</a:t>
            </a:r>
            <a:r>
              <a:rPr lang="zh-TW" altLang="en-US" sz="3200" b="1" dirty="0" smtClean="0">
                <a:solidFill>
                  <a:srgbClr val="A50021"/>
                </a:solidFill>
                <a:ea typeface="標楷體" panose="03000509000000000000" pitchFamily="65" charset="-120"/>
              </a:rPr>
              <a:t>、</a:t>
            </a:r>
            <a:r>
              <a:rPr lang="zh-TW" altLang="en-US" sz="3200" b="1" dirty="0" smtClean="0">
                <a:solidFill>
                  <a:srgbClr val="A50021"/>
                </a:solidFill>
                <a:latin typeface="標楷體" panose="03000509000000000000" pitchFamily="65" charset="-120"/>
                <a:ea typeface="標楷體" panose="03000509000000000000" pitchFamily="65" charset="-120"/>
              </a:rPr>
              <a:t>骨牌效應理論</a:t>
            </a:r>
            <a:endParaRPr lang="en-US" altLang="zh-TW" sz="3200" b="1" dirty="0" smtClean="0">
              <a:solidFill>
                <a:srgbClr val="A50021"/>
              </a:solidFill>
              <a:latin typeface="標楷體" panose="03000509000000000000" pitchFamily="65" charset="-120"/>
              <a:ea typeface="標楷體" panose="03000509000000000000" pitchFamily="65" charset="-120"/>
            </a:endParaRPr>
          </a:p>
          <a:p>
            <a:pPr>
              <a:lnSpc>
                <a:spcPct val="90000"/>
              </a:lnSpc>
              <a:buFont typeface="Wingdings" panose="05000000000000000000" pitchFamily="2" charset="2"/>
              <a:buNone/>
            </a:pPr>
            <a:endParaRPr lang="zh-TW" altLang="en-US" sz="3200" b="1" dirty="0">
              <a:solidFill>
                <a:srgbClr val="A50021"/>
              </a:solidFill>
              <a:latin typeface="標楷體" panose="03000509000000000000" pitchFamily="65" charset="-120"/>
              <a:ea typeface="標楷體" panose="03000509000000000000" pitchFamily="65" charset="-120"/>
            </a:endParaRPr>
          </a:p>
          <a:p>
            <a:pPr marL="358775" indent="-358775">
              <a:buNone/>
            </a:pPr>
            <a:r>
              <a:rPr lang="en-US" altLang="zh-TW" sz="2800" dirty="0">
                <a:solidFill>
                  <a:srgbClr val="7030A0"/>
                </a:solidFill>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在</a:t>
            </a:r>
            <a:r>
              <a:rPr lang="en-US" altLang="zh-TW" sz="2800" b="0" dirty="0">
                <a:latin typeface="標楷體" panose="03000509000000000000" pitchFamily="65" charset="-120"/>
                <a:ea typeface="標楷體" panose="03000509000000000000" pitchFamily="65" charset="-120"/>
              </a:rPr>
              <a:t>1931</a:t>
            </a:r>
            <a:r>
              <a:rPr lang="zh-TW" altLang="en-US" sz="2800" b="0" dirty="0">
                <a:latin typeface="標楷體" panose="03000509000000000000" pitchFamily="65" charset="-120"/>
                <a:ea typeface="標楷體" panose="03000509000000000000" pitchFamily="65" charset="-120"/>
              </a:rPr>
              <a:t>年</a:t>
            </a:r>
            <a:r>
              <a:rPr lang="en-US" altLang="zh-TW" sz="2800" b="0" dirty="0">
                <a:latin typeface="標楷體" panose="03000509000000000000" pitchFamily="65" charset="-120"/>
                <a:ea typeface="標楷體" panose="03000509000000000000" pitchFamily="65" charset="-120"/>
              </a:rPr>
              <a:t>Heinrich </a:t>
            </a:r>
            <a:r>
              <a:rPr lang="en-US" altLang="zh-TW" sz="2800" b="0" dirty="0" smtClean="0">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美</a:t>
            </a:r>
            <a:r>
              <a:rPr lang="en-US" altLang="zh-TW" sz="2800" b="0" dirty="0" smtClean="0">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認為</a:t>
            </a:r>
            <a:r>
              <a:rPr lang="zh-TW" altLang="en-US" sz="2800" b="0" dirty="0">
                <a:latin typeface="標楷體" panose="03000509000000000000" pitchFamily="65" charset="-120"/>
                <a:ea typeface="標楷體" panose="03000509000000000000" pitchFamily="65" charset="-120"/>
              </a:rPr>
              <a:t>飛安事故的發生多係因人、機、任務、管理、環境等五者間失調而產生異常狀況，進而</a:t>
            </a:r>
            <a:r>
              <a:rPr lang="zh-TW" altLang="en-US" sz="2800" b="0" dirty="0" smtClean="0">
                <a:latin typeface="標楷體" panose="03000509000000000000" pitchFamily="65" charset="-120"/>
                <a:ea typeface="標楷體" panose="03000509000000000000" pitchFamily="65" charset="-120"/>
              </a:rPr>
              <a:t>導</a:t>
            </a:r>
            <a:r>
              <a:rPr lang="zh-TW" altLang="en-US" b="0" dirty="0">
                <a:ea typeface="標楷體" panose="03000509000000000000" pitchFamily="65" charset="-120"/>
              </a:rPr>
              <a:t>致</a:t>
            </a:r>
            <a:r>
              <a:rPr lang="zh-TW" altLang="en-US" sz="2800" b="0" dirty="0" smtClean="0">
                <a:latin typeface="標楷體" panose="03000509000000000000" pitchFamily="65" charset="-120"/>
                <a:ea typeface="標楷體" panose="03000509000000000000" pitchFamily="65" charset="-120"/>
              </a:rPr>
              <a:t>失事</a:t>
            </a:r>
            <a:r>
              <a:rPr lang="zh-TW" altLang="en-US" sz="2800" b="0" dirty="0">
                <a:latin typeface="標楷體" panose="03000509000000000000" pitchFamily="65" charset="-120"/>
                <a:ea typeface="標楷體" panose="03000509000000000000" pitchFamily="65" charset="-120"/>
              </a:rPr>
              <a:t>的發生</a:t>
            </a:r>
            <a:r>
              <a:rPr lang="zh-TW" altLang="en-US" sz="2800" b="0" dirty="0" smtClean="0">
                <a:latin typeface="標楷體" panose="03000509000000000000" pitchFamily="65" charset="-120"/>
                <a:ea typeface="標楷體" panose="03000509000000000000" pitchFamily="65" charset="-120"/>
              </a:rPr>
              <a:t>。</a:t>
            </a:r>
            <a:endParaRPr lang="en-US" altLang="zh-TW" sz="2800" b="0" dirty="0" smtClean="0">
              <a:latin typeface="標楷體" panose="03000509000000000000" pitchFamily="65" charset="-120"/>
              <a:ea typeface="標楷體" panose="03000509000000000000" pitchFamily="65" charset="-120"/>
            </a:endParaRPr>
          </a:p>
          <a:p>
            <a:pPr marL="0" indent="0">
              <a:lnSpc>
                <a:spcPct val="90000"/>
              </a:lnSpc>
              <a:buNone/>
            </a:pPr>
            <a:endParaRPr lang="zh-TW" altLang="en-US" sz="2800" b="0" dirty="0">
              <a:latin typeface="標楷體" panose="03000509000000000000" pitchFamily="65" charset="-120"/>
              <a:ea typeface="標楷體" panose="03000509000000000000" pitchFamily="65" charset="-120"/>
            </a:endParaRPr>
          </a:p>
          <a:p>
            <a:pPr marL="358775" indent="-358775">
              <a:buNone/>
            </a:pPr>
            <a:r>
              <a:rPr lang="en-US" altLang="zh-TW" sz="2800" b="0" dirty="0">
                <a:solidFill>
                  <a:srgbClr val="7030A0"/>
                </a:solidFill>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骨牌</a:t>
            </a:r>
            <a:r>
              <a:rPr lang="zh-TW" altLang="en-US" sz="2800" b="0" dirty="0">
                <a:latin typeface="標楷體" panose="03000509000000000000" pitchFamily="65" charset="-120"/>
                <a:ea typeface="標楷體" panose="03000509000000000000" pitchFamily="65" charset="-120"/>
              </a:rPr>
              <a:t>效應原理即視每一張骨牌代表每一件失事因素，當前一失事因素發生（前一面骨牌倒下）時，後續關聯的失事因素則依序反應出來（後續骨牌倒下），並引發下一階段的失誤，最後造成事故的產生。</a:t>
            </a:r>
          </a:p>
        </p:txBody>
      </p:sp>
    </p:spTree>
    <p:extLst>
      <p:ext uri="{BB962C8B-B14F-4D97-AF65-F5344CB8AC3E}">
        <p14:creationId xmlns:p14="http://schemas.microsoft.com/office/powerpoint/2010/main" val="192206160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0980" name="Rectangle 4"/>
          <p:cNvSpPr>
            <a:spLocks noGrp="1" noChangeArrowheads="1"/>
          </p:cNvSpPr>
          <p:nvPr>
            <p:ph idx="1"/>
          </p:nvPr>
        </p:nvSpPr>
        <p:spPr>
          <a:xfrm>
            <a:off x="457200" y="1268413"/>
            <a:ext cx="8229600" cy="3529012"/>
          </a:xfrm>
        </p:spPr>
        <p:txBody>
          <a:bodyPr/>
          <a:lstStyle/>
          <a:p>
            <a:pPr marL="358775" indent="-358775">
              <a:buNone/>
            </a:pPr>
            <a:r>
              <a:rPr lang="en-US" altLang="zh-TW" sz="2800" dirty="0" smtClean="0">
                <a:solidFill>
                  <a:srgbClr val="7030A0"/>
                </a:solidFill>
                <a:latin typeface="新細明體" panose="02020500000000000000" pitchFamily="18" charset="-120"/>
                <a:ea typeface="新細明體" panose="02020500000000000000" pitchFamily="18" charset="-120"/>
              </a:rPr>
              <a:t>․</a:t>
            </a:r>
            <a:r>
              <a:rPr lang="zh-TW" altLang="en-US" sz="2800" b="0" dirty="0" smtClean="0">
                <a:latin typeface="標楷體" panose="03000509000000000000" pitchFamily="65" charset="-120"/>
                <a:ea typeface="標楷體" panose="03000509000000000000" pitchFamily="65" charset="-120"/>
              </a:rPr>
              <a:t>其</a:t>
            </a:r>
            <a:r>
              <a:rPr lang="zh-TW" altLang="en-US" sz="2800" b="0" dirty="0">
                <a:latin typeface="標楷體" panose="03000509000000000000" pitchFamily="65" charset="-120"/>
                <a:ea typeface="標楷體" panose="03000509000000000000" pitchFamily="65" charset="-120"/>
              </a:rPr>
              <a:t>預防之道即在排除先前的失事原因（抽掉骨牌），使失誤停止而不致造成連環效應，終致重大事故</a:t>
            </a:r>
            <a:r>
              <a:rPr lang="zh-TW" altLang="en-US" sz="2800" b="0" dirty="0" smtClean="0">
                <a:latin typeface="標楷體" panose="03000509000000000000" pitchFamily="65" charset="-120"/>
                <a:ea typeface="標楷體" panose="03000509000000000000" pitchFamily="65" charset="-120"/>
              </a:rPr>
              <a:t>。</a:t>
            </a:r>
            <a:endParaRPr lang="en-US" altLang="zh-TW" sz="2800" b="0" dirty="0" smtClean="0">
              <a:latin typeface="標楷體" panose="03000509000000000000" pitchFamily="65" charset="-120"/>
              <a:ea typeface="標楷體" panose="03000509000000000000" pitchFamily="65" charset="-120"/>
            </a:endParaRPr>
          </a:p>
          <a:p>
            <a:pPr marL="0" indent="0">
              <a:buNone/>
            </a:pPr>
            <a:endParaRPr lang="zh-TW" altLang="en-US" sz="2800" b="0" dirty="0">
              <a:latin typeface="標楷體" panose="03000509000000000000" pitchFamily="65" charset="-120"/>
              <a:ea typeface="標楷體" panose="03000509000000000000" pitchFamily="65" charset="-120"/>
            </a:endParaRPr>
          </a:p>
          <a:p>
            <a:pPr marL="358775" indent="-358775">
              <a:buNone/>
            </a:pPr>
            <a:r>
              <a:rPr lang="en-US" altLang="zh-TW" sz="2800" b="0" dirty="0">
                <a:solidFill>
                  <a:srgbClr val="7030A0"/>
                </a:solidFill>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該</a:t>
            </a:r>
            <a:r>
              <a:rPr lang="zh-TW" altLang="en-US" sz="2800" b="0" dirty="0">
                <a:latin typeface="標楷體" panose="03000509000000000000" pitchFamily="65" charset="-120"/>
                <a:ea typeface="標楷體" panose="03000509000000000000" pitchFamily="65" charset="-120"/>
              </a:rPr>
              <a:t>原理主要是追溯整個事故發生的過程，分析所有可能造成失事的原因，再謀求解決或改善之道，以防止類似事故之再度發生。</a:t>
            </a:r>
          </a:p>
        </p:txBody>
      </p:sp>
      <p:sp>
        <p:nvSpPr>
          <p:cNvPr id="510978" name="Text Box 2"/>
          <p:cNvSpPr txBox="1">
            <a:spLocks noChangeArrowheads="1"/>
          </p:cNvSpPr>
          <p:nvPr/>
        </p:nvSpPr>
        <p:spPr bwMode="auto">
          <a:xfrm>
            <a:off x="457200" y="4572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3675" indent="-193675">
              <a:defRPr kumimoji="1">
                <a:solidFill>
                  <a:schemeClr val="tx1"/>
                </a:solidFill>
                <a:latin typeface="Arial" panose="020B0604020202020204" pitchFamily="34" charset="0"/>
                <a:ea typeface="新細明體" panose="02020500000000000000" pitchFamily="18" charset="-120"/>
              </a:defRPr>
            </a:lvl1pPr>
            <a:lvl2pPr marL="850900">
              <a:defRPr kumimoji="1">
                <a:solidFill>
                  <a:schemeClr val="tx1"/>
                </a:solidFill>
                <a:latin typeface="Arial" panose="020B0604020202020204" pitchFamily="34" charset="0"/>
                <a:ea typeface="新細明體" panose="02020500000000000000" pitchFamily="18" charset="-120"/>
              </a:defRPr>
            </a:lvl2pPr>
            <a:lvl3pPr marL="1041400">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fontAlgn="base">
              <a:spcBef>
                <a:spcPct val="50000"/>
              </a:spcBef>
              <a:spcAft>
                <a:spcPct val="0"/>
              </a:spcAft>
              <a:buFontTx/>
              <a:buChar char="•"/>
            </a:pPr>
            <a:endParaRPr lang="zh-TW" altLang="zh-TW" sz="2400" smtClean="0">
              <a:solidFill>
                <a:srgbClr val="003399"/>
              </a:solidFill>
              <a:latin typeface="Times New Roman" panose="02020603050405020304" pitchFamily="18" charset="0"/>
            </a:endParaRPr>
          </a:p>
        </p:txBody>
      </p:sp>
    </p:spTree>
    <p:extLst>
      <p:ext uri="{BB962C8B-B14F-4D97-AF65-F5344CB8AC3E}">
        <p14:creationId xmlns:p14="http://schemas.microsoft.com/office/powerpoint/2010/main" val="303644965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2002" name="Text Box 2"/>
          <p:cNvSpPr txBox="1">
            <a:spLocks noChangeArrowheads="1"/>
          </p:cNvSpPr>
          <p:nvPr/>
        </p:nvSpPr>
        <p:spPr bwMode="auto">
          <a:xfrm>
            <a:off x="411752" y="1011189"/>
            <a:ext cx="8378825" cy="3884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354013" algn="l"/>
              </a:tabLst>
              <a:defRPr kumimoji="1">
                <a:solidFill>
                  <a:schemeClr val="tx1"/>
                </a:solidFill>
                <a:latin typeface="Arial" panose="020B0604020202020204" pitchFamily="34" charset="0"/>
                <a:ea typeface="新細明體" panose="02020500000000000000" pitchFamily="18" charset="-120"/>
              </a:defRPr>
            </a:lvl1pPr>
            <a:lvl2pPr>
              <a:tabLst>
                <a:tab pos="354013" algn="l"/>
              </a:tabLst>
              <a:defRPr kumimoji="1">
                <a:solidFill>
                  <a:schemeClr val="tx1"/>
                </a:solidFill>
                <a:latin typeface="Arial" panose="020B0604020202020204" pitchFamily="34" charset="0"/>
                <a:ea typeface="新細明體" panose="02020500000000000000" pitchFamily="18" charset="-120"/>
              </a:defRPr>
            </a:lvl2pPr>
            <a:lvl3pPr>
              <a:tabLst>
                <a:tab pos="354013" algn="l"/>
              </a:tabLst>
              <a:defRPr kumimoji="1">
                <a:solidFill>
                  <a:schemeClr val="tx1"/>
                </a:solidFill>
                <a:latin typeface="Arial" panose="020B0604020202020204" pitchFamily="34" charset="0"/>
                <a:ea typeface="新細明體" panose="02020500000000000000" pitchFamily="18" charset="-120"/>
              </a:defRPr>
            </a:lvl3pPr>
            <a:lvl4pPr>
              <a:tabLst>
                <a:tab pos="354013" algn="l"/>
              </a:tabLst>
              <a:defRPr kumimoji="1">
                <a:solidFill>
                  <a:schemeClr val="tx1"/>
                </a:solidFill>
                <a:latin typeface="Arial" panose="020B0604020202020204" pitchFamily="34" charset="0"/>
                <a:ea typeface="新細明體" panose="02020500000000000000" pitchFamily="18" charset="-120"/>
              </a:defRPr>
            </a:lvl4pPr>
            <a:lvl5pPr>
              <a:tabLst>
                <a:tab pos="354013" algn="l"/>
              </a:tabLst>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tabLst>
                <a:tab pos="354013" algn="l"/>
              </a:tabLs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tabLst>
                <a:tab pos="354013" algn="l"/>
              </a:tabLs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tabLst>
                <a:tab pos="354013" algn="l"/>
              </a:tabLs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tabLst>
                <a:tab pos="354013" algn="l"/>
              </a:tabLst>
              <a:defRPr kumimoji="1">
                <a:solidFill>
                  <a:schemeClr val="tx1"/>
                </a:solidFill>
                <a:latin typeface="Arial" panose="020B0604020202020204" pitchFamily="34" charset="0"/>
                <a:ea typeface="新細明體" panose="02020500000000000000" pitchFamily="18" charset="-120"/>
              </a:defRPr>
            </a:lvl9pPr>
          </a:lstStyle>
          <a:p>
            <a:pPr marL="358775" indent="-358775" fontAlgn="base">
              <a:lnSpc>
                <a:spcPct val="110000"/>
              </a:lnSpc>
              <a:spcBef>
                <a:spcPct val="20000"/>
              </a:spcBef>
              <a:spcAft>
                <a:spcPct val="0"/>
              </a:spcAft>
            </a:pPr>
            <a:r>
              <a:rPr lang="en-US" altLang="zh-TW" sz="3200" dirty="0">
                <a:solidFill>
                  <a:srgbClr val="7030A0"/>
                </a:solidFill>
                <a:latin typeface="新細明體" panose="02020500000000000000" pitchFamily="18" charset="-120"/>
              </a:rPr>
              <a:t>․</a:t>
            </a:r>
            <a:r>
              <a:rPr lang="zh-TW" altLang="en-US" sz="3200" dirty="0" smtClean="0">
                <a:solidFill>
                  <a:srgbClr val="0070C0"/>
                </a:solidFill>
                <a:latin typeface="Times New Roman" panose="02020603050405020304" pitchFamily="18" charset="0"/>
                <a:ea typeface="標楷體" panose="03000509000000000000" pitchFamily="65" charset="-120"/>
              </a:rPr>
              <a:t>當</a:t>
            </a:r>
            <a:r>
              <a:rPr lang="zh-TW" altLang="en-US" sz="3200" dirty="0">
                <a:solidFill>
                  <a:srgbClr val="0070C0"/>
                </a:solidFill>
                <a:latin typeface="Times New Roman" panose="02020603050405020304" pitchFamily="18" charset="0"/>
                <a:ea typeface="標楷體" panose="03000509000000000000" pitchFamily="65" charset="-120"/>
              </a:rPr>
              <a:t>一件小的事情發生之後將會連鎖反應影響其他的小事情，而這些許多關連在一起的小事情一直到最後可能會變成一件大事情，根據多米諾骨牌效應的核心價值</a:t>
            </a:r>
            <a:r>
              <a:rPr lang="zh-TW" altLang="en-US" sz="3200" dirty="0" smtClean="0">
                <a:solidFill>
                  <a:srgbClr val="0070C0"/>
                </a:solidFill>
                <a:latin typeface="Times New Roman" panose="02020603050405020304" pitchFamily="18" charset="0"/>
                <a:ea typeface="標楷體" panose="03000509000000000000" pitchFamily="65" charset="-120"/>
              </a:rPr>
              <a:t>，</a:t>
            </a:r>
            <a:r>
              <a:rPr lang="en-US" altLang="zh-TW" sz="3200" dirty="0" smtClean="0">
                <a:solidFill>
                  <a:srgbClr val="FF0000"/>
                </a:solidFill>
                <a:latin typeface="Times New Roman" panose="02020603050405020304" pitchFamily="18" charset="0"/>
                <a:ea typeface="標楷體" panose="03000509000000000000" pitchFamily="65" charset="-120"/>
              </a:rPr>
              <a:t>*</a:t>
            </a:r>
            <a:r>
              <a:rPr lang="zh-TW" altLang="en-US" sz="3200" dirty="0" smtClean="0">
                <a:solidFill>
                  <a:srgbClr val="0070C0"/>
                </a:solidFill>
                <a:latin typeface="Times New Roman" panose="02020603050405020304" pitchFamily="18" charset="0"/>
                <a:ea typeface="標楷體" panose="03000509000000000000" pitchFamily="65" charset="-120"/>
              </a:rPr>
              <a:t>任何</a:t>
            </a:r>
            <a:r>
              <a:rPr lang="zh-TW" altLang="en-US" sz="3200" dirty="0">
                <a:solidFill>
                  <a:srgbClr val="0070C0"/>
                </a:solidFill>
                <a:latin typeface="Times New Roman" panose="02020603050405020304" pitchFamily="18" charset="0"/>
                <a:ea typeface="標楷體" panose="03000509000000000000" pitchFamily="65" charset="-120"/>
              </a:rPr>
              <a:t>微小的事情都可能創造出非常多連鎖的反應，結果也很難說會怎麼樣，</a:t>
            </a:r>
            <a:r>
              <a:rPr lang="zh-TW" altLang="en-US" sz="3200" u="sng" dirty="0">
                <a:solidFill>
                  <a:srgbClr val="0070C0"/>
                </a:solidFill>
                <a:latin typeface="Times New Roman" panose="02020603050405020304" pitchFamily="18" charset="0"/>
                <a:ea typeface="標楷體" panose="03000509000000000000" pitchFamily="65" charset="-120"/>
              </a:rPr>
              <a:t>可能會推倒一個很大的骨牌做為結束或在中途就停止了。</a:t>
            </a:r>
          </a:p>
        </p:txBody>
      </p:sp>
    </p:spTree>
    <p:extLst>
      <p:ext uri="{BB962C8B-B14F-4D97-AF65-F5344CB8AC3E}">
        <p14:creationId xmlns:p14="http://schemas.microsoft.com/office/powerpoint/2010/main" val="313758553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3_民航局簡報範本(1)">
  <a:themeElements>
    <a:clrScheme name="民航局簡報範本(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民航局簡報範本(1)">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sz="1800" b="0" i="0" u="none" strike="noStrike" cap="none" normalizeH="0" baseline="0" smtClean="0">
            <a:ln>
              <a:noFill/>
            </a:ln>
            <a:solidFill>
              <a:schemeClr val="tx1"/>
            </a:solidFill>
            <a:effectLst/>
            <a:latin typeface="Arial" charset="0"/>
            <a:ea typeface="標楷體" pitchFamily="65" charset="-120"/>
          </a:defRPr>
        </a:defPPr>
      </a:lstStyle>
    </a:spDef>
    <a:lnDef>
      <a:spPr bwMode="auto">
        <a:solidFill>
          <a:schemeClr val="accent1"/>
        </a:solidFill>
        <a:ln w="9525" cap="flat" cmpd="sng" algn="ctr">
          <a:solidFill>
            <a:schemeClr val="tx1"/>
          </a:solidFill>
          <a:prstDash val="solid"/>
          <a:round/>
          <a:headEnd type="none" w="med" len="med"/>
          <a:tailEnd type="none" w="med" len="med"/>
        </a:ln>
        <a:effectLst/>
      </a:spPr>
      <a:bodyPr/>
      <a:lstStyle/>
    </a:lnDef>
  </a:objectDefaults>
  <a:extraClrSchemeLst>
    <a:extraClrScheme>
      <a:clrScheme name="民航局簡報範本(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民航局簡報範本(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民航局簡報範本(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民航局簡報範本(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民航局簡報範本(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民航局簡報範本(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民航局簡報範本(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1953</TotalTime>
  <Words>2655</Words>
  <Application>Microsoft Office PowerPoint</Application>
  <PresentationFormat>如螢幕大小 (4:3)</PresentationFormat>
  <Paragraphs>197</Paragraphs>
  <Slides>37</Slides>
  <Notes>5</Notes>
  <HiddenSlides>0</HiddenSlides>
  <MMClips>0</MMClips>
  <ScaleCrop>false</ScaleCrop>
  <HeadingPairs>
    <vt:vector size="4" baseType="variant">
      <vt:variant>
        <vt:lpstr>佈景主題</vt:lpstr>
      </vt:variant>
      <vt:variant>
        <vt:i4>1</vt:i4>
      </vt:variant>
      <vt:variant>
        <vt:lpstr>投影片標題</vt:lpstr>
      </vt:variant>
      <vt:variant>
        <vt:i4>37</vt:i4>
      </vt:variant>
    </vt:vector>
  </HeadingPairs>
  <TitlesOfParts>
    <vt:vector size="38" baseType="lpstr">
      <vt:lpstr>3_民航局簡報範本(1)</vt:lpstr>
      <vt:lpstr>機場安全管理系統 I (SMS 基礎課程)</vt:lpstr>
      <vt:lpstr>PowerPoint 簡報</vt:lpstr>
      <vt:lpstr>PowerPoint 簡報</vt:lpstr>
      <vt:lpstr>Concept of safety (Doc 9859 4th Ed.)</vt:lpstr>
      <vt:lpstr>The evolution of safety *</vt:lpstr>
      <vt:lpstr>航空安全相關理論</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四、SHEL模式或SHELL模式 </vt:lpstr>
      <vt:lpstr>PowerPoint 簡報</vt:lpstr>
      <vt:lpstr>PowerPoint 簡報</vt:lpstr>
      <vt:lpstr>PowerPoint 簡報</vt:lpstr>
      <vt:lpstr>PowerPoint 簡報</vt:lpstr>
      <vt:lpstr>PowerPoint 簡報</vt:lpstr>
      <vt:lpstr>六、風險管理與天秤理論</vt:lpstr>
      <vt:lpstr>PowerPoint 簡報</vt:lpstr>
      <vt:lpstr>PowerPoint 簡報</vt:lpstr>
      <vt:lpstr>What is an SMS ?</vt:lpstr>
      <vt:lpstr>PowerPoint 簡報</vt:lpstr>
      <vt:lpstr>PowerPoint 簡報</vt:lpstr>
      <vt:lpstr>安全管理作為類型</vt:lpstr>
      <vt:lpstr>PowerPoint 簡報</vt:lpstr>
      <vt:lpstr>PowerPoint 簡報</vt:lpstr>
      <vt:lpstr>PowerPoint 簡報</vt:lpstr>
      <vt:lpstr>PowerPoint 簡報</vt:lpstr>
      <vt:lpstr>PowerPoint 簡報</vt:lpstr>
      <vt:lpstr>PowerPoint 簡報</vt:lpstr>
      <vt:lpstr>PowerPoint 簡報</vt:lpstr>
    </vt:vector>
  </TitlesOfParts>
  <Company>CAA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林正捷</dc:creator>
  <cp:lastModifiedBy>鄒嘉威</cp:lastModifiedBy>
  <cp:revision>128</cp:revision>
  <cp:lastPrinted>2016-02-02T01:10:00Z</cp:lastPrinted>
  <dcterms:created xsi:type="dcterms:W3CDTF">2016-01-20T05:55:58Z</dcterms:created>
  <dcterms:modified xsi:type="dcterms:W3CDTF">2020-02-26T00:28:37Z</dcterms:modified>
</cp:coreProperties>
</file>